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5124113" cy="10688638"/>
  <p:notesSz cx="6858000" cy="9144000"/>
  <p:defaultTextStyle>
    <a:defPPr>
      <a:defRPr lang="en-US"/>
    </a:defPPr>
    <a:lvl1pPr marL="0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03944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07888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11832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15775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519720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223663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4927608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631551" algn="l" defTabSz="1407888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367">
          <p15:clr>
            <a:srgbClr val="A4A3A4"/>
          </p15:clr>
        </p15:guide>
        <p15:guide id="4" pos="47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Kitchen" initials="T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79B6"/>
    <a:srgbClr val="FF0000"/>
    <a:srgbClr val="FF6600"/>
    <a:srgbClr val="479629"/>
    <a:srgbClr val="00FF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48" autoAdjust="0"/>
    <p:restoredTop sz="94384" autoAdjust="0"/>
  </p:normalViewPr>
  <p:slideViewPr>
    <p:cSldViewPr>
      <p:cViewPr>
        <p:scale>
          <a:sx n="89" d="100"/>
          <a:sy n="89" d="100"/>
        </p:scale>
        <p:origin x="1242" y="72"/>
      </p:cViewPr>
      <p:guideLst>
        <p:guide orient="horz" pos="2160"/>
        <p:guide pos="2880"/>
        <p:guide orient="horz" pos="3367"/>
        <p:guide pos="47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9B7FF-E498-AC4D-947D-DF12B67F9477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3300" y="685800"/>
            <a:ext cx="4851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34A3E-D53A-8E46-BA2E-5CAB55D64A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8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703944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407888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111832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815775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519720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223663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927608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631551" algn="l" defTabSz="7039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3300" y="685800"/>
            <a:ext cx="4851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34A3E-D53A-8E46-BA2E-5CAB55D64AB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16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3300" y="685800"/>
            <a:ext cx="4851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34A3E-D53A-8E46-BA2E-5CAB55D64AB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67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09" y="3320409"/>
            <a:ext cx="12855496" cy="22911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03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07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11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15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1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223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927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631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8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34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64982" y="428044"/>
            <a:ext cx="3402925" cy="9119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6206" y="428044"/>
            <a:ext cx="9956708" cy="91199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55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702" y="6868443"/>
            <a:ext cx="12855496" cy="2122882"/>
          </a:xfrm>
        </p:spPr>
        <p:txBody>
          <a:bodyPr anchor="t"/>
          <a:lstStyle>
            <a:lvl1pPr algn="l">
              <a:defRPr sz="61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702" y="4530302"/>
            <a:ext cx="12855496" cy="2338139"/>
          </a:xfrm>
        </p:spPr>
        <p:txBody>
          <a:bodyPr anchor="b"/>
          <a:lstStyle>
            <a:lvl1pPr marL="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1pPr>
            <a:lvl2pPr marL="703944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40788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11183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81577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5197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223663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492760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631551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944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205" y="2494018"/>
            <a:ext cx="6679817" cy="7054007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8091" y="2494018"/>
            <a:ext cx="6679817" cy="7054007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817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700" b="1"/>
            </a:lvl1pPr>
            <a:lvl2pPr marL="703944" indent="0">
              <a:buNone/>
              <a:defRPr sz="3100" b="1"/>
            </a:lvl2pPr>
            <a:lvl3pPr marL="1407888" indent="0">
              <a:buNone/>
              <a:defRPr sz="2800" b="1"/>
            </a:lvl3pPr>
            <a:lvl4pPr marL="2111832" indent="0">
              <a:buNone/>
              <a:defRPr sz="2400" b="1"/>
            </a:lvl4pPr>
            <a:lvl5pPr marL="2815775" indent="0">
              <a:buNone/>
              <a:defRPr sz="2400" b="1"/>
            </a:lvl5pPr>
            <a:lvl6pPr marL="3519720" indent="0">
              <a:buNone/>
              <a:defRPr sz="2400" b="1"/>
            </a:lvl6pPr>
            <a:lvl7pPr marL="4223663" indent="0">
              <a:buNone/>
              <a:defRPr sz="2400" b="1"/>
            </a:lvl7pPr>
            <a:lvl8pPr marL="4927608" indent="0">
              <a:buNone/>
              <a:defRPr sz="2400" b="1"/>
            </a:lvl8pPr>
            <a:lvl9pPr marL="5631551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700"/>
            </a:lvl1pPr>
            <a:lvl2pPr>
              <a:defRPr sz="31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2841" y="2392573"/>
            <a:ext cx="6685069" cy="997111"/>
          </a:xfrm>
        </p:spPr>
        <p:txBody>
          <a:bodyPr anchor="b"/>
          <a:lstStyle>
            <a:lvl1pPr marL="0" indent="0">
              <a:buNone/>
              <a:defRPr sz="3700" b="1"/>
            </a:lvl1pPr>
            <a:lvl2pPr marL="703944" indent="0">
              <a:buNone/>
              <a:defRPr sz="3100" b="1"/>
            </a:lvl2pPr>
            <a:lvl3pPr marL="1407888" indent="0">
              <a:buNone/>
              <a:defRPr sz="2800" b="1"/>
            </a:lvl3pPr>
            <a:lvl4pPr marL="2111832" indent="0">
              <a:buNone/>
              <a:defRPr sz="2400" b="1"/>
            </a:lvl4pPr>
            <a:lvl5pPr marL="2815775" indent="0">
              <a:buNone/>
              <a:defRPr sz="2400" b="1"/>
            </a:lvl5pPr>
            <a:lvl6pPr marL="3519720" indent="0">
              <a:buNone/>
              <a:defRPr sz="2400" b="1"/>
            </a:lvl6pPr>
            <a:lvl7pPr marL="4223663" indent="0">
              <a:buNone/>
              <a:defRPr sz="2400" b="1"/>
            </a:lvl7pPr>
            <a:lvl8pPr marL="4927608" indent="0">
              <a:buNone/>
              <a:defRPr sz="2400" b="1"/>
            </a:lvl8pPr>
            <a:lvl9pPr marL="5631551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82841" y="3389684"/>
            <a:ext cx="6685069" cy="6158339"/>
          </a:xfrm>
        </p:spPr>
        <p:txBody>
          <a:bodyPr/>
          <a:lstStyle>
            <a:lvl1pPr>
              <a:defRPr sz="3700"/>
            </a:lvl1pPr>
            <a:lvl2pPr>
              <a:defRPr sz="31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81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308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09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30" cy="1811130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3109" y="425568"/>
            <a:ext cx="8454799" cy="9122456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7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206" y="2236699"/>
            <a:ext cx="4975730" cy="7311326"/>
          </a:xfrm>
        </p:spPr>
        <p:txBody>
          <a:bodyPr/>
          <a:lstStyle>
            <a:lvl1pPr marL="0" indent="0">
              <a:buNone/>
              <a:defRPr sz="2200"/>
            </a:lvl1pPr>
            <a:lvl2pPr marL="703944" indent="0">
              <a:buNone/>
              <a:defRPr sz="1800"/>
            </a:lvl2pPr>
            <a:lvl3pPr marL="1407888" indent="0">
              <a:buNone/>
              <a:defRPr sz="1500"/>
            </a:lvl3pPr>
            <a:lvl4pPr marL="2111832" indent="0">
              <a:buNone/>
              <a:defRPr sz="1400"/>
            </a:lvl4pPr>
            <a:lvl5pPr marL="2815775" indent="0">
              <a:buNone/>
              <a:defRPr sz="1400"/>
            </a:lvl5pPr>
            <a:lvl6pPr marL="3519720" indent="0">
              <a:buNone/>
              <a:defRPr sz="1400"/>
            </a:lvl6pPr>
            <a:lvl7pPr marL="4223663" indent="0">
              <a:buNone/>
              <a:defRPr sz="1400"/>
            </a:lvl7pPr>
            <a:lvl8pPr marL="4927608" indent="0">
              <a:buNone/>
              <a:defRPr sz="1400"/>
            </a:lvl8pPr>
            <a:lvl9pPr marL="563155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01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000"/>
            </a:lvl1pPr>
            <a:lvl2pPr marL="703944" indent="0">
              <a:buNone/>
              <a:defRPr sz="4300"/>
            </a:lvl2pPr>
            <a:lvl3pPr marL="1407888" indent="0">
              <a:buNone/>
              <a:defRPr sz="3700"/>
            </a:lvl3pPr>
            <a:lvl4pPr marL="2111832" indent="0">
              <a:buNone/>
              <a:defRPr sz="3100"/>
            </a:lvl4pPr>
            <a:lvl5pPr marL="2815775" indent="0">
              <a:buNone/>
              <a:defRPr sz="3100"/>
            </a:lvl5pPr>
            <a:lvl6pPr marL="3519720" indent="0">
              <a:buNone/>
              <a:defRPr sz="3100"/>
            </a:lvl6pPr>
            <a:lvl7pPr marL="4223663" indent="0">
              <a:buNone/>
              <a:defRPr sz="3100"/>
            </a:lvl7pPr>
            <a:lvl8pPr marL="4927608" indent="0">
              <a:buNone/>
              <a:defRPr sz="3100"/>
            </a:lvl8pPr>
            <a:lvl9pPr marL="5631551" indent="0">
              <a:buNone/>
              <a:defRPr sz="3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4432" y="8365345"/>
            <a:ext cx="9074468" cy="1254430"/>
          </a:xfrm>
        </p:spPr>
        <p:txBody>
          <a:bodyPr/>
          <a:lstStyle>
            <a:lvl1pPr marL="0" indent="0">
              <a:buNone/>
              <a:defRPr sz="2200"/>
            </a:lvl1pPr>
            <a:lvl2pPr marL="703944" indent="0">
              <a:buNone/>
              <a:defRPr sz="1800"/>
            </a:lvl2pPr>
            <a:lvl3pPr marL="1407888" indent="0">
              <a:buNone/>
              <a:defRPr sz="1500"/>
            </a:lvl3pPr>
            <a:lvl4pPr marL="2111832" indent="0">
              <a:buNone/>
              <a:defRPr sz="1400"/>
            </a:lvl4pPr>
            <a:lvl5pPr marL="2815775" indent="0">
              <a:buNone/>
              <a:defRPr sz="1400"/>
            </a:lvl5pPr>
            <a:lvl6pPr marL="3519720" indent="0">
              <a:buNone/>
              <a:defRPr sz="1400"/>
            </a:lvl6pPr>
            <a:lvl7pPr marL="4223663" indent="0">
              <a:buNone/>
              <a:defRPr sz="1400"/>
            </a:lvl7pPr>
            <a:lvl8pPr marL="4927608" indent="0">
              <a:buNone/>
              <a:defRPr sz="1400"/>
            </a:lvl8pPr>
            <a:lvl9pPr marL="563155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02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0788" tIns="70395" rIns="140788" bIns="70395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206" y="2494018"/>
            <a:ext cx="13611702" cy="7054007"/>
          </a:xfrm>
          <a:prstGeom prst="rect">
            <a:avLst/>
          </a:prstGeom>
        </p:spPr>
        <p:txBody>
          <a:bodyPr vert="horz" lIns="140788" tIns="70395" rIns="140788" bIns="7039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206" y="9906787"/>
            <a:ext cx="3528960" cy="569071"/>
          </a:xfrm>
          <a:prstGeom prst="rect">
            <a:avLst/>
          </a:prstGeom>
        </p:spPr>
        <p:txBody>
          <a:bodyPr vert="horz" lIns="140788" tIns="70395" rIns="140788" bIns="70395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0C1BC-382C-4BCE-96F3-1DD6AB7C9241}" type="datetimeFigureOut">
              <a:rPr lang="en-GB" smtClean="0"/>
              <a:pPr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7406" y="9906787"/>
            <a:ext cx="4789302" cy="569071"/>
          </a:xfrm>
          <a:prstGeom prst="rect">
            <a:avLst/>
          </a:prstGeom>
        </p:spPr>
        <p:txBody>
          <a:bodyPr vert="horz" lIns="140788" tIns="70395" rIns="140788" bIns="70395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8948" y="9906787"/>
            <a:ext cx="3528960" cy="569071"/>
          </a:xfrm>
          <a:prstGeom prst="rect">
            <a:avLst/>
          </a:prstGeom>
        </p:spPr>
        <p:txBody>
          <a:bodyPr vert="horz" lIns="140788" tIns="70395" rIns="140788" bIns="70395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8F6B1-3E0D-42CD-A8AA-6AE25D8AFD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80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07888" rtl="0" eaLnBrk="1" latinLnBrk="0" hangingPunct="1">
        <a:spcBef>
          <a:spcPct val="0"/>
        </a:spcBef>
        <a:buNone/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7958" indent="-527958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143909" indent="-439965" algn="l" defTabSz="1407888" rtl="0" eaLnBrk="1" latinLnBrk="0" hangingPunct="1">
        <a:spcBef>
          <a:spcPct val="20000"/>
        </a:spcBef>
        <a:buFont typeface="Arial" panose="020B0604020202020204" pitchFamily="34" charset="0"/>
        <a:buChar char="–"/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1759860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463803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67748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»"/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871692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575635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580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5983523" indent="-351972" algn="l" defTabSz="14078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944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888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1832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5775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9720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3663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7608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31551" algn="l" defTabSz="1407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0167838"/>
            <a:ext cx="755221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Produced by OBSCymru, acknowledging the work of CMQCC. (Visit </a:t>
            </a:r>
            <a:r>
              <a:rPr lang="en-US" sz="1050" dirty="0"/>
              <a:t>www.cmqcc.org</a:t>
            </a:r>
            <a:r>
              <a:rPr lang="en-US" sz="1050" dirty="0">
                <a:solidFill>
                  <a:srgbClr val="0433FF"/>
                </a:solidFill>
              </a:rPr>
              <a:t> </a:t>
            </a:r>
            <a:r>
              <a:rPr lang="en-US" sz="1050" dirty="0">
                <a:solidFill>
                  <a:srgbClr val="000000"/>
                </a:solidFill>
              </a:rPr>
              <a:t>for more details)</a:t>
            </a:r>
          </a:p>
          <a:p>
            <a:pPr algn="ctr"/>
            <a:r>
              <a:rPr lang="en-US" sz="1050" dirty="0">
                <a:solidFill>
                  <a:srgbClr val="000000"/>
                </a:solidFill>
              </a:rPr>
              <a:t>Contact </a:t>
            </a:r>
            <a:r>
              <a:rPr lang="en-US" sz="1050" i="1" dirty="0" err="1"/>
              <a:t>obs.cymru@wales.nhs.uk</a:t>
            </a:r>
            <a:r>
              <a:rPr lang="en-US" sz="1050" i="1" dirty="0"/>
              <a:t> </a:t>
            </a:r>
            <a:r>
              <a:rPr lang="en-US" sz="1050" dirty="0"/>
              <a:t>for more information or </a:t>
            </a:r>
            <a:r>
              <a:rPr lang="en-US" sz="1050" dirty="0">
                <a:solidFill>
                  <a:srgbClr val="000000"/>
                </a:solidFill>
              </a:rPr>
              <a:t>prior to use or amendment. </a:t>
            </a:r>
          </a:p>
          <a:p>
            <a:pPr algn="ctr"/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63096" y="3907727"/>
            <a:ext cx="7308001" cy="6084000"/>
          </a:xfrm>
          <a:prstGeom prst="roundRect">
            <a:avLst>
              <a:gd name="adj" fmla="val 2428"/>
            </a:avLst>
          </a:prstGeom>
          <a:solidFill>
            <a:srgbClr val="4779B6">
              <a:alpha val="14902"/>
            </a:srgbClr>
          </a:solidFill>
          <a:ln w="19050" cmpd="sng">
            <a:solidFill>
              <a:srgbClr val="4779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Final logo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" t="22125" r="13745"/>
          <a:stretch/>
        </p:blipFill>
        <p:spPr>
          <a:xfrm>
            <a:off x="8322547" y="171856"/>
            <a:ext cx="2016000" cy="63595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8185293" y="1578597"/>
            <a:ext cx="3359964" cy="8892000"/>
          </a:xfrm>
          <a:prstGeom prst="roundRect">
            <a:avLst>
              <a:gd name="adj" fmla="val 5463"/>
            </a:avLst>
          </a:prstGeom>
          <a:solidFill>
            <a:srgbClr val="52AB2F">
              <a:alpha val="14902"/>
            </a:srgbClr>
          </a:solidFill>
          <a:ln w="1905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11632535" y="1578597"/>
            <a:ext cx="3312000" cy="8892000"/>
          </a:xfrm>
          <a:prstGeom prst="roundRect">
            <a:avLst>
              <a:gd name="adj" fmla="val 5784"/>
            </a:avLst>
          </a:prstGeom>
          <a:solidFill>
            <a:srgbClr val="FFFF00">
              <a:alpha val="9000"/>
            </a:srgbClr>
          </a:solidFill>
          <a:ln w="1905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210128" y="731772"/>
            <a:ext cx="4100234" cy="321701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400" b="1" dirty="0"/>
              <a:t>Postpartum Haemorrhage Management Checklist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44679" y="1527895"/>
            <a:ext cx="2501115" cy="511497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/>
            <a:r>
              <a:rPr lang="en-GB" sz="2400" b="1" dirty="0"/>
              <a:t>Stage 0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223192" y="2004409"/>
            <a:ext cx="6696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11023" y="1527895"/>
            <a:ext cx="2143814" cy="511497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/>
            <a:r>
              <a:rPr lang="en-GB" sz="2400" b="1" dirty="0"/>
              <a:t>Stage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19850" y="2653622"/>
            <a:ext cx="3402878" cy="7677305"/>
          </a:xfrm>
          <a:prstGeom prst="rect">
            <a:avLst/>
          </a:prstGeom>
          <a:noFill/>
          <a:ln>
            <a:noFill/>
          </a:ln>
        </p:spPr>
        <p:txBody>
          <a:bodyPr wrap="square" lIns="140788" tIns="70395" rIns="140788" bIns="70395" rtlCol="0">
            <a:spAutoFit/>
          </a:bodyPr>
          <a:lstStyle/>
          <a:p>
            <a:pPr marL="439965" indent="-439965">
              <a:lnSpc>
                <a:spcPct val="120000"/>
              </a:lnSpc>
            </a:pPr>
            <a:r>
              <a:rPr lang="en-GB" sz="1600" b="1" dirty="0"/>
              <a:t>Most recent </a:t>
            </a:r>
            <a:r>
              <a:rPr lang="en-GB" sz="1200" b="1" dirty="0" err="1"/>
              <a:t>Hb</a:t>
            </a:r>
            <a:r>
              <a:rPr lang="en-GB" sz="1200" b="1" dirty="0"/>
              <a:t> = _____  </a:t>
            </a:r>
            <a:r>
              <a:rPr lang="en-GB" sz="1200" b="1" dirty="0" err="1"/>
              <a:t>Plt</a:t>
            </a:r>
            <a:r>
              <a:rPr lang="en-GB" sz="1200" b="1" dirty="0"/>
              <a:t> =_____</a:t>
            </a:r>
            <a:endParaRPr lang="en-GB" sz="1400" dirty="0"/>
          </a:p>
          <a:p>
            <a:pPr marL="439965" indent="-439965"/>
            <a:endParaRPr lang="en-GB" sz="400" b="1" dirty="0"/>
          </a:p>
          <a:p>
            <a:pPr marL="439965" indent="-439965"/>
            <a:r>
              <a:rPr lang="en-GB" sz="1600" b="1" dirty="0"/>
              <a:t>PPH Risk Assessment </a:t>
            </a:r>
          </a:p>
          <a:p>
            <a:pPr marL="439965" indent="-439965"/>
            <a:r>
              <a:rPr lang="en-GB" sz="1200" dirty="0"/>
              <a:t> </a:t>
            </a:r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050" b="1" dirty="0"/>
          </a:p>
          <a:p>
            <a:pPr algn="ctr">
              <a:lnSpc>
                <a:spcPct val="90000"/>
              </a:lnSpc>
            </a:pPr>
            <a:endParaRPr lang="en-GB" sz="1050" i="1" dirty="0"/>
          </a:p>
          <a:p>
            <a:pPr algn="ctr">
              <a:lnSpc>
                <a:spcPct val="90000"/>
              </a:lnSpc>
            </a:pPr>
            <a:r>
              <a:rPr lang="en-GB" sz="1050" i="1" dirty="0"/>
              <a:t>Please make an on-going assessment of the following  risk factors throughout labour and delivery</a:t>
            </a:r>
          </a:p>
          <a:p>
            <a:endParaRPr lang="en-GB" sz="1200" b="1" dirty="0"/>
          </a:p>
          <a:p>
            <a:endParaRPr lang="en-GB" sz="1200" b="1" dirty="0"/>
          </a:p>
          <a:p>
            <a:endParaRPr lang="en-GB" sz="1200" b="1" dirty="0"/>
          </a:p>
          <a:p>
            <a:endParaRPr lang="en-GB" sz="1200" b="1" dirty="0"/>
          </a:p>
          <a:p>
            <a:endParaRPr lang="en-GB" sz="1200" b="1" dirty="0"/>
          </a:p>
          <a:p>
            <a:endParaRPr lang="en-GB" sz="1200" b="1" dirty="0"/>
          </a:p>
          <a:p>
            <a:endParaRPr lang="en-GB" sz="600" b="1" dirty="0"/>
          </a:p>
          <a:p>
            <a:endParaRPr lang="en-GB" sz="1800" b="1" dirty="0"/>
          </a:p>
          <a:p>
            <a:endParaRPr lang="en-GB" sz="1400" b="1" dirty="0"/>
          </a:p>
          <a:p>
            <a:endParaRPr lang="en-GB" sz="400" b="1" dirty="0"/>
          </a:p>
          <a:p>
            <a:pPr algn="ctr">
              <a:lnSpc>
                <a:spcPct val="90000"/>
              </a:lnSpc>
            </a:pPr>
            <a:r>
              <a:rPr lang="en-GB" sz="1400" b="1" dirty="0"/>
              <a:t>Plan to measure &amp; record all blood loss</a:t>
            </a:r>
          </a:p>
          <a:p>
            <a:pPr algn="ctr"/>
            <a:r>
              <a:rPr lang="en-GB" sz="900" i="1" dirty="0"/>
              <a:t>(for pool deliveries estimation may be required)</a:t>
            </a:r>
            <a:endParaRPr lang="en-GB" sz="400" b="1" dirty="0"/>
          </a:p>
          <a:p>
            <a:r>
              <a:rPr lang="en-GB" sz="1800" b="1" dirty="0"/>
              <a:t>Act</a:t>
            </a:r>
            <a:endParaRPr lang="en-GB" sz="1200" b="1" dirty="0"/>
          </a:p>
          <a:p>
            <a:r>
              <a:rPr lang="en-GB" sz="1200" b="1" dirty="0"/>
              <a:t>If woman at increased risk is:</a:t>
            </a:r>
          </a:p>
          <a:p>
            <a:r>
              <a:rPr lang="en-GB" sz="1200" dirty="0"/>
              <a:t> </a:t>
            </a:r>
            <a:r>
              <a:rPr lang="en-GB" sz="1100" dirty="0"/>
              <a:t>She suitable for EI blood </a:t>
            </a:r>
            <a:r>
              <a:rPr lang="en-GB" sz="1100" i="1" dirty="0"/>
              <a:t>or</a:t>
            </a:r>
            <a:r>
              <a:rPr lang="en-GB" sz="1100" dirty="0"/>
              <a:t> 2 units </a:t>
            </a:r>
            <a:r>
              <a:rPr lang="en-GB" sz="1100" dirty="0" err="1"/>
              <a:t>Xmatch</a:t>
            </a:r>
            <a:r>
              <a:rPr lang="en-GB" sz="1100" dirty="0"/>
              <a:t>?</a:t>
            </a:r>
            <a:endParaRPr lang="en-GB" sz="1100" i="1" dirty="0"/>
          </a:p>
          <a:p>
            <a:r>
              <a:rPr lang="en-GB" sz="1100" dirty="0"/>
              <a:t> IV access required? </a:t>
            </a:r>
            <a:r>
              <a:rPr lang="en-GB" sz="900" i="1" dirty="0"/>
              <a:t>(at least 16 Gauge) </a:t>
            </a:r>
          </a:p>
          <a:p>
            <a:r>
              <a:rPr lang="en-GB" sz="1100" dirty="0"/>
              <a:t> Do blood loss triggers need amending if low BMI/weight?</a:t>
            </a:r>
            <a:endParaRPr lang="en-GB" sz="400" b="1" dirty="0"/>
          </a:p>
          <a:p>
            <a:pPr marL="136878" indent="-136878"/>
            <a:endParaRPr lang="en-GB" sz="400" b="1" dirty="0"/>
          </a:p>
          <a:p>
            <a:pPr marL="136878" indent="-136878"/>
            <a:r>
              <a:rPr lang="en-GB" sz="1800" b="1" dirty="0"/>
              <a:t>Treat</a:t>
            </a:r>
            <a:endParaRPr lang="en-GB" sz="1600" b="1" dirty="0"/>
          </a:p>
          <a:p>
            <a:r>
              <a:rPr lang="en-GB" sz="1200" dirty="0"/>
              <a:t> </a:t>
            </a:r>
            <a:r>
              <a:rPr lang="en-GB" sz="1100" dirty="0"/>
              <a:t>Planned an active 3rd stage management?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223192" y="2565555"/>
            <a:ext cx="6696000" cy="0"/>
          </a:xfrm>
          <a:prstGeom prst="straightConnector1">
            <a:avLst/>
          </a:prstGeom>
          <a:ln w="34925">
            <a:solidFill>
              <a:srgbClr val="0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848246" y="1972267"/>
            <a:ext cx="2977518" cy="903912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1800" b="1" dirty="0"/>
              <a:t>&gt;500ml ongoing blood loss</a:t>
            </a:r>
          </a:p>
          <a:p>
            <a:pPr algn="ctr">
              <a:lnSpc>
                <a:spcPct val="110000"/>
              </a:lnSpc>
            </a:pPr>
            <a:r>
              <a:rPr lang="en-GB" sz="1100" i="1" dirty="0"/>
              <a:t> SVD &amp; Instrumental deliveries</a:t>
            </a:r>
          </a:p>
          <a:p>
            <a:pPr algn="ctr">
              <a:lnSpc>
                <a:spcPct val="110000"/>
              </a:lnSpc>
            </a:pPr>
            <a:endParaRPr lang="en-GB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594504" y="2637563"/>
            <a:ext cx="3530047" cy="7646400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endParaRPr lang="en-GB" sz="8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800" b="1" dirty="0"/>
          </a:p>
          <a:p>
            <a:endParaRPr lang="en-GB" sz="300" b="1" dirty="0"/>
          </a:p>
          <a:p>
            <a:endParaRPr lang="en-GB" sz="300" b="1" dirty="0"/>
          </a:p>
          <a:p>
            <a:endParaRPr lang="en-GB" sz="300" b="1" dirty="0"/>
          </a:p>
          <a:p>
            <a:endParaRPr lang="en-GB" sz="300" b="1" dirty="0"/>
          </a:p>
          <a:p>
            <a:endParaRPr lang="en-GB" sz="100" b="1" dirty="0"/>
          </a:p>
          <a:p>
            <a:endParaRPr lang="en-GB" sz="100" b="1" dirty="0"/>
          </a:p>
          <a:p>
            <a:endParaRPr lang="en-GB" sz="100" b="1" dirty="0"/>
          </a:p>
          <a:p>
            <a:r>
              <a:rPr lang="en-GB" sz="1600" b="1" dirty="0"/>
              <a:t>What is the cause of bleeding?</a:t>
            </a:r>
          </a:p>
          <a:p>
            <a:r>
              <a:rPr lang="en-GB" sz="1100" dirty="0"/>
              <a:t>Tone, Trauma, Tissue, Thrombin                </a:t>
            </a:r>
            <a:r>
              <a:rPr lang="en-GB" sz="700" i="1" dirty="0"/>
              <a:t>(please circle cause(s))</a:t>
            </a:r>
            <a:endParaRPr lang="en-GB" sz="700" b="1" dirty="0"/>
          </a:p>
          <a:p>
            <a:endParaRPr lang="en-GB" sz="8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800" dirty="0"/>
          </a:p>
          <a:p>
            <a:pPr marL="0" lvl="1"/>
            <a:r>
              <a:rPr lang="en-US" sz="1600" b="1" dirty="0"/>
              <a:t>If bleeding stopped:</a:t>
            </a:r>
          </a:p>
          <a:p>
            <a:pPr marL="0" lvl="1">
              <a:lnSpc>
                <a:spcPct val="150000"/>
              </a:lnSpc>
            </a:pPr>
            <a:r>
              <a:rPr lang="en-US" sz="1100" b="1" dirty="0"/>
              <a:t> -  Please record MBL here ____________ ml</a:t>
            </a:r>
          </a:p>
          <a:p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239915" y="1972267"/>
            <a:ext cx="3358885" cy="633069"/>
          </a:xfrm>
          <a:prstGeom prst="rect">
            <a:avLst/>
          </a:prstGeom>
          <a:noFill/>
        </p:spPr>
        <p:txBody>
          <a:bodyPr wrap="none" lIns="140788" tIns="70395" rIns="140788" bIns="7039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1800" b="1" dirty="0"/>
              <a:t>PPH Risk Assessment </a:t>
            </a:r>
          </a:p>
          <a:p>
            <a:pPr algn="ctr">
              <a:lnSpc>
                <a:spcPct val="110000"/>
              </a:lnSpc>
            </a:pPr>
            <a:r>
              <a:rPr lang="en-GB" sz="1100" i="1" dirty="0"/>
              <a:t>Complete for all women on admission (including LSCS)</a:t>
            </a:r>
          </a:p>
        </p:txBody>
      </p:sp>
      <p:sp>
        <p:nvSpPr>
          <p:cNvPr id="20" name="TextBox 19"/>
          <p:cNvSpPr txBox="1"/>
          <p:nvPr/>
        </p:nvSpPr>
        <p:spPr>
          <a:xfrm rot="5400000">
            <a:off x="11061788" y="2944615"/>
            <a:ext cx="480020" cy="748528"/>
          </a:xfrm>
          <a:prstGeom prst="rect">
            <a:avLst/>
          </a:prstGeom>
          <a:noFill/>
        </p:spPr>
        <p:txBody>
          <a:bodyPr vert="vert270" wrap="square" lIns="140788" tIns="70395" rIns="140788" bIns="70395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700" i="1" dirty="0"/>
              <a:t>Tick if </a:t>
            </a:r>
          </a:p>
          <a:p>
            <a:pPr algn="ctr">
              <a:lnSpc>
                <a:spcPct val="90000"/>
              </a:lnSpc>
            </a:pPr>
            <a:r>
              <a:rPr lang="en-US" sz="700" i="1" dirty="0"/>
              <a:t>applicable</a:t>
            </a:r>
          </a:p>
        </p:txBody>
      </p: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12242576" y="154799"/>
            <a:ext cx="2671200" cy="1328644"/>
            <a:chOff x="6588224" y="151529"/>
            <a:chExt cx="2448272" cy="1333255"/>
          </a:xfrm>
        </p:grpSpPr>
        <p:sp>
          <p:nvSpPr>
            <p:cNvPr id="54" name="Rounded Rectangle 53"/>
            <p:cNvSpPr/>
            <p:nvPr/>
          </p:nvSpPr>
          <p:spPr>
            <a:xfrm>
              <a:off x="6588224" y="151529"/>
              <a:ext cx="2448272" cy="1333255"/>
            </a:xfrm>
            <a:prstGeom prst="roundRect">
              <a:avLst>
                <a:gd name="adj" fmla="val 7510"/>
              </a:avLst>
            </a:prstGeom>
            <a:noFill/>
            <a:ln w="190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876256" y="508207"/>
              <a:ext cx="1944216" cy="24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i="1" dirty="0"/>
                <a:t>Patient addressograph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8237680" y="981465"/>
            <a:ext cx="4000674" cy="516113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900" i="1" dirty="0"/>
              <a:t>Designed to be used in maternity settings. This is not a comprehensive guideline but a checklist to facilitate an appropriately escalating multidisciplinary team approach to postpartum haemorrhage and as an aid to documentation.</a:t>
            </a:r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321446"/>
              </p:ext>
            </p:extLst>
          </p:nvPr>
        </p:nvGraphicFramePr>
        <p:xfrm>
          <a:off x="8261365" y="3440871"/>
          <a:ext cx="3211110" cy="2486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35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246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085"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Antenatal</a:t>
                      </a:r>
                      <a:r>
                        <a:rPr lang="en-GB" sz="1000" b="1" baseline="0" dirty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“Increased</a:t>
                      </a:r>
                      <a:r>
                        <a:rPr lang="en-GB" sz="1000" b="1" baseline="0" dirty="0">
                          <a:solidFill>
                            <a:schemeClr val="tx1"/>
                          </a:solidFill>
                        </a:rPr>
                        <a:t> risk” </a:t>
                      </a:r>
                      <a:r>
                        <a:rPr lang="en-GB" sz="800" b="0" i="1" u="none" baseline="0" dirty="0">
                          <a:solidFill>
                            <a:schemeClr val="tx1"/>
                          </a:solidFill>
                        </a:rPr>
                        <a:t>if any of the following are met:</a:t>
                      </a:r>
                      <a:r>
                        <a:rPr lang="en-GB" sz="800" b="0" i="1" u="none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59544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r>
                        <a:rPr lang="en-GB" sz="900" b="0" dirty="0"/>
                        <a:t>Anaemia or bleeding</a:t>
                      </a:r>
                      <a:r>
                        <a:rPr lang="en-GB" sz="900" b="0" baseline="0" dirty="0"/>
                        <a:t> disorder (</a:t>
                      </a:r>
                      <a:r>
                        <a:rPr lang="en-GB" sz="900" b="0" dirty="0" err="1"/>
                        <a:t>Hb</a:t>
                      </a:r>
                      <a:r>
                        <a:rPr lang="en-GB" sz="900" b="0" dirty="0"/>
                        <a:t> &lt;95, </a:t>
                      </a:r>
                      <a:r>
                        <a:rPr lang="en-GB" sz="900" b="0" dirty="0" err="1"/>
                        <a:t>plt</a:t>
                      </a:r>
                      <a:r>
                        <a:rPr lang="en-GB" sz="900" b="0" dirty="0"/>
                        <a:t> &lt; 100)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  <a:tr h="3607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BMI &lt;18 or &gt;35  </a:t>
                      </a:r>
                      <a:r>
                        <a:rPr lang="en-GB" sz="900" b="0" i="0" dirty="0"/>
                        <a:t>or</a:t>
                      </a:r>
                      <a:r>
                        <a:rPr lang="en-GB" sz="900" b="0" i="0" baseline="0" dirty="0"/>
                        <a:t>  Booking Weight &lt;55Kg</a:t>
                      </a:r>
                      <a:endParaRPr lang="en-GB" sz="900" b="0" i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1" dirty="0"/>
                        <a:t>   If</a:t>
                      </a:r>
                      <a:r>
                        <a:rPr lang="en-GB" sz="700" b="0" i="1" baseline="0" dirty="0"/>
                        <a:t> l</a:t>
                      </a:r>
                      <a:r>
                        <a:rPr lang="en-GB" sz="700" b="0" i="1" dirty="0"/>
                        <a:t>ow</a:t>
                      </a:r>
                      <a:r>
                        <a:rPr lang="en-GB" sz="700" b="0" i="1" baseline="0" dirty="0"/>
                        <a:t> weight/BMI </a:t>
                      </a:r>
                      <a:r>
                        <a:rPr lang="mr-IN" sz="700" b="0" i="1" baseline="0" dirty="0"/>
                        <a:t>–</a:t>
                      </a:r>
                      <a:r>
                        <a:rPr lang="en-GB" sz="700" b="0" i="1" baseline="0" dirty="0"/>
                        <a:t> calculate the circulating blood volume</a:t>
                      </a:r>
                      <a:endParaRPr lang="en-GB" sz="700" b="0" i="1" dirty="0"/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471686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≥ 5 previous vaginal</a:t>
                      </a:r>
                      <a:r>
                        <a:rPr lang="en-GB" sz="900" b="0" baseline="0" dirty="0"/>
                        <a:t> births</a:t>
                      </a:r>
                      <a:endParaRPr lang="en-GB" sz="900" b="0" dirty="0"/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180599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baseline="0" dirty="0"/>
                        <a:t>Previous uterine surgery</a:t>
                      </a:r>
                      <a:endParaRPr lang="en-GB" sz="900" b="0" dirty="0"/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850438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Previous</a:t>
                      </a:r>
                      <a:r>
                        <a:rPr lang="en-GB" sz="900" b="0" baseline="0" dirty="0"/>
                        <a:t> Postpartum Haemorrhage </a:t>
                      </a:r>
                      <a:r>
                        <a:rPr lang="en-GB" sz="900" b="0" dirty="0"/>
                        <a:t> &gt;1L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918788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Multiple pregnancy</a:t>
                      </a:r>
                      <a:r>
                        <a:rPr lang="en-GB" sz="900" b="0" baseline="0" dirty="0"/>
                        <a:t> or</a:t>
                      </a:r>
                      <a:r>
                        <a:rPr lang="en-GB" sz="900" b="0" dirty="0"/>
                        <a:t> estimated </a:t>
                      </a:r>
                      <a:r>
                        <a:rPr lang="en-GB" sz="900" b="0" dirty="0" err="1"/>
                        <a:t>fetal</a:t>
                      </a:r>
                      <a:r>
                        <a:rPr lang="en-GB" sz="900" b="0" dirty="0"/>
                        <a:t> weight</a:t>
                      </a:r>
                      <a:r>
                        <a:rPr lang="en-GB" sz="900" b="0" baseline="0" dirty="0"/>
                        <a:t> &gt;4.5kg</a:t>
                      </a:r>
                      <a:endParaRPr lang="en-GB" sz="900" b="0" dirty="0"/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82030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r>
                        <a:rPr lang="en-GB" sz="900" b="0" dirty="0"/>
                        <a:t>Abnormal</a:t>
                      </a:r>
                      <a:r>
                        <a:rPr lang="en-GB" sz="900" b="0" baseline="0" dirty="0"/>
                        <a:t> placental implantation</a:t>
                      </a:r>
                      <a:endParaRPr lang="en-GB" sz="900" b="0" dirty="0"/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23559"/>
                  </a:ext>
                </a:extLst>
              </a:tr>
              <a:tr h="233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Polyhydramnios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638704"/>
                  </a:ext>
                </a:extLst>
              </a:tr>
              <a:tr h="2088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Known Abruption or Antepartum Haemorrhage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0" marB="0">
                    <a:solidFill>
                      <a:srgbClr val="00FF0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8210159" y="9959194"/>
            <a:ext cx="3397641" cy="696407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pPr>
              <a:lnSpc>
                <a:spcPct val="130000"/>
              </a:lnSpc>
              <a:spcBef>
                <a:spcPts val="924"/>
              </a:spcBef>
            </a:pPr>
            <a:r>
              <a:rPr lang="en-GB" sz="1000" i="1" dirty="0"/>
              <a:t>Completed by:  ______________________ </a:t>
            </a:r>
            <a:r>
              <a:rPr lang="en-GB" sz="800" i="1" dirty="0"/>
              <a:t>(</a:t>
            </a:r>
            <a:r>
              <a:rPr lang="en-GB" sz="900" i="1" dirty="0"/>
              <a:t>Please print)</a:t>
            </a:r>
          </a:p>
          <a:p>
            <a:pPr>
              <a:lnSpc>
                <a:spcPct val="130000"/>
              </a:lnSpc>
            </a:pPr>
            <a:r>
              <a:rPr lang="en-GB" sz="1000" i="1" dirty="0"/>
              <a:t>Date: ________    Time: __:__     Location ____________</a:t>
            </a:r>
          </a:p>
          <a:p>
            <a:pPr>
              <a:lnSpc>
                <a:spcPct val="130000"/>
              </a:lnSpc>
            </a:pPr>
            <a:endParaRPr lang="en-GB" sz="1000" i="1" dirty="0"/>
          </a:p>
        </p:txBody>
      </p:sp>
      <p:sp>
        <p:nvSpPr>
          <p:cNvPr id="91" name="TextBox 90"/>
          <p:cNvSpPr txBox="1"/>
          <p:nvPr/>
        </p:nvSpPr>
        <p:spPr>
          <a:xfrm>
            <a:off x="11726910" y="9959194"/>
            <a:ext cx="3397641" cy="696407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pPr>
              <a:lnSpc>
                <a:spcPct val="130000"/>
              </a:lnSpc>
              <a:spcBef>
                <a:spcPts val="924"/>
              </a:spcBef>
            </a:pPr>
            <a:r>
              <a:rPr lang="en-GB" sz="1000" i="1" dirty="0"/>
              <a:t>Completed by:  ______________________ </a:t>
            </a:r>
            <a:r>
              <a:rPr lang="en-GB" sz="800" i="1" dirty="0"/>
              <a:t>(</a:t>
            </a:r>
            <a:r>
              <a:rPr lang="en-GB" sz="900" i="1" dirty="0"/>
              <a:t>Please print)</a:t>
            </a:r>
          </a:p>
          <a:p>
            <a:pPr>
              <a:lnSpc>
                <a:spcPct val="130000"/>
              </a:lnSpc>
            </a:pPr>
            <a:r>
              <a:rPr lang="en-GB" sz="1000" i="1" dirty="0"/>
              <a:t>Date: ________    Time: __:__     Location ____________</a:t>
            </a:r>
          </a:p>
          <a:p>
            <a:pPr>
              <a:lnSpc>
                <a:spcPct val="130000"/>
              </a:lnSpc>
            </a:pPr>
            <a:endParaRPr lang="en-GB" sz="1000" i="1" dirty="0"/>
          </a:p>
        </p:txBody>
      </p:sp>
      <p:sp>
        <p:nvSpPr>
          <p:cNvPr id="111" name="Rectangle 110"/>
          <p:cNvSpPr/>
          <p:nvPr/>
        </p:nvSpPr>
        <p:spPr>
          <a:xfrm>
            <a:off x="-152559" y="3921382"/>
            <a:ext cx="7665521" cy="573052"/>
          </a:xfrm>
          <a:prstGeom prst="rect">
            <a:avLst/>
          </a:prstGeom>
        </p:spPr>
        <p:txBody>
          <a:bodyPr wrap="square" lIns="140788" tIns="70395" rIns="140788" bIns="70395">
            <a:spAutoFit/>
          </a:bodyPr>
          <a:lstStyle/>
          <a:p>
            <a:pPr lvl="0" algn="ctr"/>
            <a:r>
              <a:rPr lang="en-GB" b="1" dirty="0">
                <a:solidFill>
                  <a:prstClr val="black"/>
                </a:solidFill>
              </a:rPr>
              <a:t>PPH Post-event Checklist</a:t>
            </a:r>
          </a:p>
        </p:txBody>
      </p:sp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754161"/>
              </p:ext>
            </p:extLst>
          </p:nvPr>
        </p:nvGraphicFramePr>
        <p:xfrm>
          <a:off x="8261365" y="6407129"/>
          <a:ext cx="3211110" cy="157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35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246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783"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Perinatal</a:t>
                      </a:r>
                      <a:r>
                        <a:rPr lang="en-GB" sz="1000" b="1" baseline="0" dirty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“Increased</a:t>
                      </a:r>
                      <a:r>
                        <a:rPr lang="en-GB" sz="1000" b="1" baseline="0" dirty="0">
                          <a:solidFill>
                            <a:schemeClr val="tx1"/>
                          </a:solidFill>
                        </a:rPr>
                        <a:t> risk” </a:t>
                      </a:r>
                      <a:r>
                        <a:rPr lang="en-GB" sz="800" b="0" u="none" baseline="0" dirty="0">
                          <a:solidFill>
                            <a:schemeClr val="tx1"/>
                          </a:solidFill>
                        </a:rPr>
                        <a:t>if any of the following are met:</a:t>
                      </a:r>
                      <a:r>
                        <a:rPr lang="en-GB" sz="800" b="0" u="none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59544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535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/>
                        <a:t>Suspicion of </a:t>
                      </a:r>
                      <a:r>
                        <a:rPr lang="en-GB" sz="900" b="0" dirty="0" err="1"/>
                        <a:t>chorioamnionitis</a:t>
                      </a:r>
                      <a:r>
                        <a:rPr lang="en-GB" sz="900" b="0" dirty="0"/>
                        <a:t> / Sepsis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/>
                    </a:p>
                  </a:txBody>
                  <a:tcPr marL="59544" marR="59544" marT="28054" marB="28054">
                    <a:solidFill>
                      <a:srgbClr val="00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638704"/>
                  </a:ext>
                </a:extLst>
              </a:tr>
              <a:tr h="253509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Labour augmented with </a:t>
                      </a:r>
                      <a:r>
                        <a:rPr lang="en-GB" sz="900" b="0" dirty="0" err="1">
                          <a:solidFill>
                            <a:schemeClr val="tx1"/>
                          </a:solidFill>
                        </a:rPr>
                        <a:t>syntocinon</a:t>
                      </a:r>
                      <a:endParaRPr lang="en-GB" sz="9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00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28054" marB="28054">
                    <a:solidFill>
                      <a:srgbClr val="00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940397"/>
                  </a:ext>
                </a:extLst>
              </a:tr>
              <a:tr h="253509">
                <a:tc>
                  <a:txBody>
                    <a:bodyPr/>
                    <a:lstStyle/>
                    <a:p>
                      <a:r>
                        <a:rPr lang="en-GB" sz="900" b="0" baseline="0" dirty="0">
                          <a:solidFill>
                            <a:schemeClr val="tx1"/>
                          </a:solidFill>
                        </a:rPr>
                        <a:t>Prolonged labour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28054" marB="28054">
                    <a:solidFill>
                      <a:srgbClr val="00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509">
                <a:tc>
                  <a:txBody>
                    <a:bodyPr/>
                    <a:lstStyle/>
                    <a:p>
                      <a:r>
                        <a:rPr lang="en-GB" sz="900" b="0" baseline="0" dirty="0">
                          <a:solidFill>
                            <a:schemeClr val="tx1"/>
                          </a:solidFill>
                        </a:rPr>
                        <a:t>Instrumental delivery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28054" marB="28054">
                    <a:solidFill>
                      <a:srgbClr val="00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509">
                <a:tc>
                  <a:txBody>
                    <a:bodyPr/>
                    <a:lstStyle/>
                    <a:p>
                      <a:r>
                        <a:rPr lang="en-GB" sz="900" b="0" baseline="0" dirty="0">
                          <a:solidFill>
                            <a:schemeClr val="tx1"/>
                          </a:solidFill>
                        </a:rPr>
                        <a:t>Retained products of conception</a:t>
                      </a:r>
                    </a:p>
                  </a:txBody>
                  <a:tcPr marL="59544" marR="0" marT="0" marB="0" anchor="ctr">
                    <a:solidFill>
                      <a:srgbClr val="00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 marL="59544" marR="59544" marT="28054" marB="28054">
                    <a:solidFill>
                      <a:srgbClr val="00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81646" y="2663648"/>
            <a:ext cx="72008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700" i="1" dirty="0"/>
              <a:t>Result Date:</a:t>
            </a:r>
          </a:p>
          <a:p>
            <a:pPr algn="ctr">
              <a:lnSpc>
                <a:spcPct val="110000"/>
              </a:lnSpc>
            </a:pPr>
            <a:r>
              <a:rPr lang="en-GB" sz="700" dirty="0"/>
              <a:t> __  / __  / __</a:t>
            </a:r>
            <a:endParaRPr lang="en-US" sz="700" dirty="0"/>
          </a:p>
        </p:txBody>
      </p:sp>
      <p:sp>
        <p:nvSpPr>
          <p:cNvPr id="67" name="TextBox 66"/>
          <p:cNvSpPr txBox="1"/>
          <p:nvPr/>
        </p:nvSpPr>
        <p:spPr>
          <a:xfrm>
            <a:off x="325503" y="9668367"/>
            <a:ext cx="6912768" cy="498802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924"/>
              </a:spcBef>
            </a:pPr>
            <a:r>
              <a:rPr lang="en-GB" sz="1000" i="1" dirty="0"/>
              <a:t>Completed by:  _____________________________ </a:t>
            </a:r>
            <a:r>
              <a:rPr lang="en-GB" sz="800" i="1" dirty="0"/>
              <a:t>(</a:t>
            </a:r>
            <a:r>
              <a:rPr lang="en-GB" sz="900" i="1" dirty="0"/>
              <a:t>Please print)      </a:t>
            </a:r>
            <a:r>
              <a:rPr lang="en-GB" sz="1000" i="1" dirty="0"/>
              <a:t>Date: ________      Time: __:__       Location ____________</a:t>
            </a:r>
          </a:p>
          <a:p>
            <a:pPr algn="ctr">
              <a:lnSpc>
                <a:spcPct val="130000"/>
              </a:lnSpc>
            </a:pPr>
            <a:endParaRPr lang="en-GB" sz="1000" i="1" dirty="0"/>
          </a:p>
        </p:txBody>
      </p:sp>
      <p:pic>
        <p:nvPicPr>
          <p:cNvPr id="70" name="Picture 69" descr="Final logo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2"/>
          <a:stretch/>
        </p:blipFill>
        <p:spPr>
          <a:xfrm rot="16200000">
            <a:off x="7051166" y="9400888"/>
            <a:ext cx="1716014" cy="540000"/>
          </a:xfrm>
          <a:prstGeom prst="rect">
            <a:avLst/>
          </a:prstGeom>
        </p:spPr>
      </p:pic>
      <p:sp>
        <p:nvSpPr>
          <p:cNvPr id="71" name="Rectangle 70"/>
          <p:cNvSpPr/>
          <p:nvPr/>
        </p:nvSpPr>
        <p:spPr>
          <a:xfrm>
            <a:off x="7562056" y="15727"/>
            <a:ext cx="552905" cy="90318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357" tIns="52679" rIns="105357" bIns="52679"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10945804" y="8698498"/>
            <a:ext cx="64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/>
              <a:t>Yes / No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10945804" y="8914522"/>
            <a:ext cx="64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/>
              <a:t>Yes / No</a:t>
            </a:r>
            <a:endParaRPr lang="en-US" sz="1000" dirty="0"/>
          </a:p>
        </p:txBody>
      </p:sp>
      <p:sp>
        <p:nvSpPr>
          <p:cNvPr id="75" name="TextBox 74"/>
          <p:cNvSpPr txBox="1"/>
          <p:nvPr/>
        </p:nvSpPr>
        <p:spPr>
          <a:xfrm>
            <a:off x="10927534" y="9808815"/>
            <a:ext cx="64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/>
              <a:t>Yes / No</a:t>
            </a:r>
            <a:endParaRPr lang="en-US" sz="1000" dirty="0"/>
          </a:p>
        </p:txBody>
      </p:sp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74372"/>
              </p:ext>
            </p:extLst>
          </p:nvPr>
        </p:nvGraphicFramePr>
        <p:xfrm>
          <a:off x="11646895" y="4822953"/>
          <a:ext cx="3276001" cy="130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55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288">
                <a:tc rowSpan="2">
                  <a:txBody>
                    <a:bodyPr/>
                    <a:lstStyle/>
                    <a:p>
                      <a:pPr algn="l"/>
                      <a:r>
                        <a:rPr lang="en-GB" sz="1800" b="1" u="none" dirty="0">
                          <a:solidFill>
                            <a:schemeClr val="tx1"/>
                          </a:solidFill>
                        </a:rPr>
                        <a:t>Act</a:t>
                      </a:r>
                      <a:endParaRPr lang="en-GB" sz="1600" b="1" u="non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Measure Blood Loss </a:t>
                      </a:r>
                      <a:r>
                        <a:rPr lang="en-GB" sz="700" b="0" i="1" dirty="0">
                          <a:solidFill>
                            <a:schemeClr val="tx1"/>
                          </a:solidFill>
                        </a:rPr>
                        <a:t>(cumulative measurement)</a:t>
                      </a:r>
                      <a:endParaRPr lang="en-GB" sz="9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0" marT="0" marB="0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marL="59544" marR="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9544" marR="36000" marT="71258" marB="7125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44450" marR="0" lvl="0" indent="0" algn="l" defTabSz="1407888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Record observations </a:t>
                      </a:r>
                    </a:p>
                    <a:p>
                      <a:pPr marL="44450" marR="0" lvl="0" indent="0" algn="l" defTabSz="1407888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 MEOWS </a:t>
                      </a:r>
                      <a:r>
                        <a:rPr kumimoji="0" lang="en-GB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every 10 min</a:t>
                      </a:r>
                      <a:endParaRPr kumimoji="0" lang="en-US" sz="7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IV access </a:t>
                      </a:r>
                    </a:p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 least 16 Gauge</a:t>
                      </a:r>
                    </a:p>
                  </a:txBody>
                  <a:tcPr marL="59544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44021"/>
              </p:ext>
            </p:extLst>
          </p:nvPr>
        </p:nvGraphicFramePr>
        <p:xfrm>
          <a:off x="11656342" y="6983193"/>
          <a:ext cx="3276001" cy="22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55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288">
                <a:tc rowSpan="2">
                  <a:txBody>
                    <a:bodyPr/>
                    <a:lstStyle/>
                    <a:p>
                      <a:pPr algn="l"/>
                      <a:r>
                        <a:rPr lang="en-GB" sz="1800" b="1" u="none" dirty="0">
                          <a:solidFill>
                            <a:schemeClr val="tx1"/>
                          </a:solidFill>
                        </a:rPr>
                        <a:t>Treat</a:t>
                      </a:r>
                    </a:p>
                    <a:p>
                      <a:pPr algn="l"/>
                      <a:endParaRPr lang="en-GB" sz="1100" b="1" u="non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Uterine massage</a:t>
                      </a:r>
                    </a:p>
                  </a:txBody>
                  <a:tcPr marL="59544" marR="0" marT="0" marB="0"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marL="59544" marR="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59544" marR="36000" marT="71258" marB="7125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44450" indent="0" algn="l">
                        <a:tabLst/>
                      </a:pPr>
                      <a:r>
                        <a:rPr lang="en-GB" sz="105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Give </a:t>
                      </a:r>
                      <a:r>
                        <a:rPr lang="en-GB" sz="105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uterotonics</a:t>
                      </a:r>
                      <a:r>
                        <a:rPr lang="en-GB" sz="105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4450" indent="0" algn="l">
                        <a:tabLst/>
                      </a:pPr>
                      <a:r>
                        <a:rPr lang="en-GB" sz="700" i="1" dirty="0"/>
                        <a:t>(record on over page &amp; prescribe)</a:t>
                      </a:r>
                      <a:r>
                        <a:rPr lang="en-GB" sz="700" dirty="0"/>
                        <a:t> </a:t>
                      </a:r>
                    </a:p>
                  </a:txBody>
                  <a:tcPr marL="0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Inspect genital tract</a:t>
                      </a:r>
                    </a:p>
                  </a:txBody>
                  <a:tcPr marL="59544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Empty bladder</a:t>
                      </a:r>
                    </a:p>
                  </a:txBody>
                  <a:tcPr marL="59544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Check placenta &amp; membranes</a:t>
                      </a:r>
                    </a:p>
                  </a:txBody>
                  <a:tcPr marL="59544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Bimanual compression</a:t>
                      </a:r>
                    </a:p>
                  </a:txBody>
                  <a:tcPr marL="59544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3" name="Table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863464"/>
              </p:ext>
            </p:extLst>
          </p:nvPr>
        </p:nvGraphicFramePr>
        <p:xfrm>
          <a:off x="11646895" y="2631495"/>
          <a:ext cx="3276001" cy="1188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55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9491">
                <a:tc>
                  <a:txBody>
                    <a:bodyPr/>
                    <a:lstStyle/>
                    <a:p>
                      <a:pPr algn="l"/>
                      <a:r>
                        <a:rPr lang="en-GB" sz="1800" b="1" u="none" dirty="0">
                          <a:solidFill>
                            <a:schemeClr val="tx1"/>
                          </a:solidFill>
                        </a:rPr>
                        <a:t>Get Help</a:t>
                      </a:r>
                      <a:endParaRPr lang="en-GB" sz="1600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36000" marT="71258" marB="71258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9480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Notify midwife in charge</a:t>
                      </a:r>
                    </a:p>
                  </a:txBody>
                  <a:tcPr marL="59544" marR="0" marT="36000" marB="36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59544" marR="36000" marT="71258" marB="71258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854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/>
                        <a:t>Name: __________________________________________   </a:t>
                      </a:r>
                      <a:r>
                        <a:rPr lang="en-GB" sz="800" i="1" dirty="0"/>
                        <a:t>time arrived: ___:___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854"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GB" sz="1000" dirty="0"/>
                        <a:t>Request HCA to assist with measurement</a:t>
                      </a:r>
                    </a:p>
                  </a:txBody>
                  <a:tcPr marL="59544" marR="0" marT="36000" marB="3600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894276"/>
              </p:ext>
            </p:extLst>
          </p:nvPr>
        </p:nvGraphicFramePr>
        <p:xfrm>
          <a:off x="11646895" y="3883531"/>
          <a:ext cx="3276001" cy="843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833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6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7853">
                <a:tc>
                  <a:txBody>
                    <a:bodyPr/>
                    <a:lstStyle/>
                    <a:p>
                      <a:pPr algn="l"/>
                      <a:r>
                        <a:rPr lang="en-GB" sz="1000" b="1" i="1" u="none" dirty="0">
                          <a:solidFill>
                            <a:schemeClr val="tx1"/>
                          </a:solidFill>
                        </a:rPr>
                        <a:t>Other staff present</a:t>
                      </a:r>
                      <a:endParaRPr lang="en-GB" sz="900" b="1" i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0" marT="0" marB="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Designation</a:t>
                      </a:r>
                    </a:p>
                  </a:txBody>
                  <a:tcPr marL="59544" marR="36000" marT="71258" marB="71258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 Arrived</a:t>
                      </a:r>
                    </a:p>
                  </a:txBody>
                  <a:tcPr marL="36000" marR="36000" marT="35258" marB="35258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715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dirty="0"/>
                    </a:p>
                  </a:txBody>
                  <a:tcPr marL="59544" marR="0" marT="36000" marB="3600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600" dirty="0"/>
                    </a:p>
                  </a:txBody>
                  <a:tcPr marL="59544" marR="36000" marT="71258" marB="71258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616">
                <a:tc>
                  <a:txBody>
                    <a:bodyPr/>
                    <a:lstStyle/>
                    <a:p>
                      <a:pPr algn="ctr"/>
                      <a:endParaRPr lang="en-GB" sz="300" dirty="0"/>
                    </a:p>
                  </a:txBody>
                  <a:tcPr marL="0" marR="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71258" marB="7125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5" name="TextBox 84"/>
          <p:cNvSpPr txBox="1"/>
          <p:nvPr/>
        </p:nvSpPr>
        <p:spPr>
          <a:xfrm rot="16200000">
            <a:off x="6020074" y="1746383"/>
            <a:ext cx="3663048" cy="260275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</a:rPr>
              <a:t>Working together to reduce harm from Postpartum Haemorrhage</a:t>
            </a:r>
          </a:p>
        </p:txBody>
      </p:sp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419440"/>
              </p:ext>
            </p:extLst>
          </p:nvPr>
        </p:nvGraphicFramePr>
        <p:xfrm>
          <a:off x="163097" y="163311"/>
          <a:ext cx="7308000" cy="36756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4360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6523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6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Date/Time</a:t>
                      </a:r>
                      <a:endParaRPr lang="en-GB" sz="1000" b="0" u="none" dirty="0">
                        <a:solidFill>
                          <a:srgbClr val="FFFFFF"/>
                        </a:solidFill>
                      </a:endParaRPr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Documentation of concerns, deviations &amp; other information</a:t>
                      </a:r>
                      <a:endParaRPr lang="en-GB" sz="1300" b="1" dirty="0">
                        <a:solidFill>
                          <a:srgbClr val="FFFFFF"/>
                        </a:solidFill>
                      </a:endParaRPr>
                    </a:p>
                  </a:txBody>
                  <a:tcPr marL="59544" marR="151241" marT="71258" marB="7125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71686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173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9544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5761856" y="10311005"/>
            <a:ext cx="1759026" cy="289898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800" i="1"/>
              <a:t>Version 10.1  </a:t>
            </a:r>
            <a:r>
              <a:rPr lang="en-GB" sz="800" i="1" dirty="0"/>
              <a:t>Mar23</a:t>
            </a:r>
            <a:endParaRPr lang="en-US" sz="800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07417" y="4343093"/>
            <a:ext cx="7493108" cy="5429696"/>
            <a:chOff x="68948" y="4408215"/>
            <a:chExt cx="7493108" cy="5429696"/>
          </a:xfrm>
        </p:grpSpPr>
        <p:sp>
          <p:nvSpPr>
            <p:cNvPr id="45" name="TextBox 44"/>
            <p:cNvSpPr txBox="1"/>
            <p:nvPr/>
          </p:nvSpPr>
          <p:spPr>
            <a:xfrm>
              <a:off x="73224" y="4408215"/>
              <a:ext cx="7488832" cy="514575"/>
            </a:xfrm>
            <a:prstGeom prst="rect">
              <a:avLst/>
            </a:prstGeom>
            <a:noFill/>
          </p:spPr>
          <p:txBody>
            <a:bodyPr wrap="square" lIns="140788" tIns="70395" rIns="140788" bIns="70395" rtlCol="0" anchor="t">
              <a:spAutoFit/>
            </a:bodyPr>
            <a:lstStyle/>
            <a:p>
              <a:pPr>
                <a:lnSpc>
                  <a:spcPct val="110000"/>
                </a:lnSpc>
                <a:tabLst>
                  <a:tab pos="3857625" algn="l"/>
                </a:tabLst>
              </a:pPr>
              <a:r>
                <a:rPr lang="en-US" sz="1100" b="1" dirty="0"/>
                <a:t>WHO</a:t>
              </a:r>
              <a:r>
                <a:rPr lang="en-US" sz="1100" dirty="0"/>
                <a:t> sign-out completed? 	</a:t>
              </a:r>
              <a:r>
                <a:rPr lang="en-US" sz="1050" i="1" dirty="0"/>
                <a:t>Yes / No / NA </a:t>
              </a:r>
              <a:r>
                <a:rPr lang="en-US" sz="900" i="1" dirty="0"/>
                <a:t>(Patient did not require care in theatre)</a:t>
              </a:r>
            </a:p>
            <a:p>
              <a:pPr>
                <a:lnSpc>
                  <a:spcPct val="110000"/>
                </a:lnSpc>
                <a:tabLst>
                  <a:tab pos="3857625" algn="l"/>
                </a:tabLst>
              </a:pPr>
              <a:r>
                <a:rPr lang="en-US" sz="1100" dirty="0"/>
                <a:t>Have all drugs been prescribed and signed for? 	</a:t>
              </a:r>
              <a:r>
                <a:rPr lang="en-US" sz="1050" i="1" dirty="0"/>
                <a:t>Yes / No / NA</a:t>
              </a:r>
              <a:endParaRPr lang="en-US" sz="11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3224" y="7141201"/>
              <a:ext cx="7488832" cy="2696710"/>
            </a:xfrm>
            <a:prstGeom prst="rect">
              <a:avLst/>
            </a:prstGeom>
            <a:noFill/>
          </p:spPr>
          <p:txBody>
            <a:bodyPr wrap="square" lIns="140788" tIns="70395" rIns="140788" bIns="70395" rtlCol="0" anchor="t">
              <a:spAutoFit/>
            </a:bodyPr>
            <a:lstStyle/>
            <a:p>
              <a:pPr>
                <a:lnSpc>
                  <a:spcPct val="110000"/>
                </a:lnSpc>
                <a:tabLst>
                  <a:tab pos="3857625" algn="l"/>
                </a:tabLst>
              </a:pPr>
              <a:r>
                <a:rPr lang="en-US" sz="1100" b="1" dirty="0"/>
                <a:t>MOH</a:t>
              </a:r>
              <a:r>
                <a:rPr lang="en-US" sz="1100" dirty="0"/>
                <a:t> stand down	</a:t>
              </a:r>
              <a:r>
                <a:rPr lang="en-US" sz="1050" i="1" dirty="0"/>
                <a:t>Yes / No / NA</a:t>
              </a:r>
            </a:p>
            <a:p>
              <a:pPr>
                <a:lnSpc>
                  <a:spcPct val="110000"/>
                </a:lnSpc>
                <a:tabLst>
                  <a:tab pos="3857625" algn="l"/>
                </a:tabLst>
              </a:pPr>
              <a:r>
                <a:rPr lang="en-US" sz="1100" dirty="0"/>
                <a:t>Any blood/products to return to blood bank?	</a:t>
              </a:r>
              <a:r>
                <a:rPr lang="en-US" sz="1050" i="1" dirty="0"/>
                <a:t>Yes / No / NA</a:t>
              </a:r>
            </a:p>
            <a:p>
              <a:pPr>
                <a:lnSpc>
                  <a:spcPct val="120000"/>
                </a:lnSpc>
                <a:tabLst>
                  <a:tab pos="4210050" algn="l"/>
                </a:tabLst>
              </a:pPr>
              <a:r>
                <a:rPr lang="en-US" sz="1100" dirty="0"/>
                <a:t>If the MOH protocol was activated before stage 3 </a:t>
              </a:r>
              <a:r>
                <a:rPr lang="en-US" sz="1100" i="1" dirty="0"/>
                <a:t>or</a:t>
              </a:r>
              <a:r>
                <a:rPr lang="en-US" sz="1100" dirty="0"/>
                <a:t> not activated at stage 3 then please detail reason(s) why: ______________________________________________________________________________________________________</a:t>
              </a:r>
            </a:p>
            <a:p>
              <a:pPr>
                <a:lnSpc>
                  <a:spcPct val="80000"/>
                </a:lnSpc>
                <a:tabLst>
                  <a:tab pos="4210050" algn="l"/>
                </a:tabLst>
              </a:pPr>
              <a:endParaRPr lang="en-US" sz="400" dirty="0"/>
            </a:p>
            <a:p>
              <a:pPr>
                <a:lnSpc>
                  <a:spcPct val="110000"/>
                </a:lnSpc>
                <a:tabLst>
                  <a:tab pos="176213" algn="l"/>
                  <a:tab pos="3857625" algn="l"/>
                </a:tabLst>
              </a:pPr>
              <a:r>
                <a:rPr lang="en-US" sz="1100" b="1" dirty="0"/>
                <a:t>Does a </a:t>
              </a:r>
              <a:r>
                <a:rPr lang="en-US" sz="1100" b="1" dirty="0" err="1"/>
                <a:t>Datix</a:t>
              </a:r>
              <a:r>
                <a:rPr lang="en-US" sz="1100" b="1" dirty="0"/>
                <a:t> form need completing? </a:t>
              </a:r>
              <a:r>
                <a:rPr lang="en-US" sz="1100" dirty="0"/>
                <a:t>	</a:t>
              </a:r>
              <a:r>
                <a:rPr lang="en-US" sz="1050" i="1" dirty="0"/>
                <a:t>Yes / No</a:t>
              </a:r>
            </a:p>
            <a:p>
              <a:pPr>
                <a:lnSpc>
                  <a:spcPct val="110000"/>
                </a:lnSpc>
                <a:tabLst>
                  <a:tab pos="176213" algn="l"/>
                  <a:tab pos="3857625" algn="l"/>
                </a:tabLst>
              </a:pPr>
              <a:r>
                <a:rPr lang="en-US" sz="1100" i="1" dirty="0"/>
                <a:t>	If yes record:</a:t>
              </a:r>
            </a:p>
            <a:p>
              <a:pPr>
                <a:lnSpc>
                  <a:spcPct val="110000"/>
                </a:lnSpc>
                <a:tabLst>
                  <a:tab pos="176213" algn="l"/>
                  <a:tab pos="3857625" algn="l"/>
                </a:tabLst>
              </a:pPr>
              <a:r>
                <a:rPr lang="en-US" sz="1100" dirty="0"/>
                <a:t>	  - </a:t>
              </a:r>
              <a:r>
                <a:rPr lang="en-US" sz="1100" dirty="0" err="1"/>
                <a:t>Datix</a:t>
              </a:r>
              <a:r>
                <a:rPr lang="en-US" sz="1100" dirty="0"/>
                <a:t> form number	</a:t>
              </a:r>
              <a:r>
                <a:rPr lang="en-US" sz="1050" dirty="0"/>
                <a:t>________________________</a:t>
              </a:r>
            </a:p>
            <a:p>
              <a:pPr>
                <a:lnSpc>
                  <a:spcPct val="110000"/>
                </a:lnSpc>
                <a:tabLst>
                  <a:tab pos="176213" algn="l"/>
                  <a:tab pos="3857625" algn="l"/>
                </a:tabLst>
              </a:pPr>
              <a:r>
                <a:rPr lang="en-US" sz="1100" dirty="0"/>
                <a:t>	  - Person responsible for completing </a:t>
              </a:r>
              <a:r>
                <a:rPr lang="en-US" sz="1100" dirty="0" err="1"/>
                <a:t>Datix</a:t>
              </a:r>
              <a:r>
                <a:rPr lang="en-US" sz="1100" dirty="0"/>
                <a:t> form	</a:t>
              </a:r>
              <a:r>
                <a:rPr lang="en-US" sz="1050" dirty="0"/>
                <a:t>________________________</a:t>
              </a:r>
            </a:p>
            <a:p>
              <a:pPr>
                <a:lnSpc>
                  <a:spcPct val="110000"/>
                </a:lnSpc>
                <a:tabLst>
                  <a:tab pos="176213" algn="l"/>
                  <a:tab pos="3857625" algn="l"/>
                </a:tabLst>
              </a:pPr>
              <a:endParaRPr lang="en-US" sz="400" dirty="0"/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1100" dirty="0"/>
                <a:t>Does the case need </a:t>
              </a:r>
              <a:r>
                <a:rPr lang="en-US" sz="1100" b="1" dirty="0"/>
                <a:t>highlighting to OBS </a:t>
              </a:r>
              <a:r>
                <a:rPr lang="en-US" sz="1100" b="1" dirty="0" err="1"/>
                <a:t>Cymru</a:t>
              </a:r>
              <a:r>
                <a:rPr lang="en-US" sz="1100" b="1" dirty="0"/>
                <a:t> Champion</a:t>
              </a:r>
              <a:r>
                <a:rPr lang="en-US" sz="1100" dirty="0"/>
                <a:t>?	</a:t>
              </a:r>
              <a:r>
                <a:rPr lang="en-US" sz="1050" i="1" dirty="0"/>
                <a:t>Yes / No  </a:t>
              </a:r>
              <a:r>
                <a:rPr lang="en-US" sz="1100" i="1" dirty="0"/>
                <a:t>   </a:t>
              </a:r>
              <a:r>
                <a:rPr lang="en-US" sz="600" i="1" dirty="0"/>
                <a:t>(triggers include MBL ≥1000ml, ROTEM performed, blood products given)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700" dirty="0"/>
                <a:t>	</a:t>
              </a:r>
              <a:r>
                <a:rPr lang="en-US" sz="100" dirty="0"/>
                <a:t> 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1100" dirty="0"/>
                <a:t>Has the event been discussed with the patient?	</a:t>
              </a:r>
              <a:r>
                <a:rPr lang="en-US" sz="1050" i="1" dirty="0"/>
                <a:t>Yes / No</a:t>
              </a:r>
              <a:endParaRPr lang="en-US" sz="1050" dirty="0"/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1100" dirty="0"/>
                <a:t>Has </a:t>
              </a:r>
              <a:r>
                <a:rPr lang="en-US" sz="1100" b="1" dirty="0"/>
                <a:t>written information </a:t>
              </a:r>
              <a:r>
                <a:rPr lang="en-US" sz="1100" dirty="0"/>
                <a:t>been provided to the patient?	</a:t>
              </a:r>
              <a:r>
                <a:rPr lang="en-US" sz="1050" i="1" dirty="0"/>
                <a:t>Yes / No</a:t>
              </a:r>
              <a:endParaRPr lang="en-US" sz="1100" dirty="0"/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1100" dirty="0"/>
                <a:t>Does a </a:t>
              </a:r>
              <a:r>
                <a:rPr lang="en-US" sz="1100" b="1" dirty="0"/>
                <a:t>formal team debrief </a:t>
              </a:r>
              <a:r>
                <a:rPr lang="en-US" sz="1100" dirty="0"/>
                <a:t>need to take place?	</a:t>
              </a:r>
              <a:r>
                <a:rPr lang="en-US" sz="1050" i="1" dirty="0"/>
                <a:t>Yes / No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224" y="4844398"/>
              <a:ext cx="7488832" cy="1648731"/>
            </a:xfrm>
            <a:prstGeom prst="rect">
              <a:avLst/>
            </a:prstGeom>
            <a:noFill/>
          </p:spPr>
          <p:txBody>
            <a:bodyPr wrap="square" lIns="140788" tIns="70395" rIns="140788" bIns="70395" rtlCol="0" anchor="t">
              <a:spAutoFit/>
            </a:bodyPr>
            <a:lstStyle/>
            <a:p>
              <a:pPr>
                <a:tabLst>
                  <a:tab pos="3857625" algn="l"/>
                  <a:tab pos="4927600" algn="l"/>
                </a:tabLst>
              </a:pPr>
              <a:r>
                <a:rPr lang="en-US" sz="1100" b="1" dirty="0"/>
                <a:t>Post-event Re-bleed Risk Assessment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</a:tabLst>
              </a:pPr>
              <a:r>
                <a:rPr lang="en-US" sz="1100" dirty="0" err="1"/>
                <a:t>Syntocinon</a:t>
              </a:r>
              <a:r>
                <a:rPr lang="en-US" sz="1100" dirty="0"/>
                <a:t> infusion running or required? 	</a:t>
              </a:r>
              <a:r>
                <a:rPr lang="en-US" sz="1050" i="1" dirty="0"/>
                <a:t>Yes / No</a:t>
              </a:r>
              <a:r>
                <a:rPr lang="en-US" sz="1100" dirty="0"/>
                <a:t>	</a:t>
              </a:r>
              <a:r>
                <a:rPr lang="en-US" sz="900" dirty="0"/>
                <a:t>Time expected to finish  </a:t>
              </a:r>
              <a:r>
                <a:rPr lang="en-GB" sz="900" i="1" dirty="0"/>
                <a:t> ___:___</a:t>
              </a:r>
              <a:endParaRPr lang="en-US" sz="900" dirty="0"/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</a:tabLst>
              </a:pPr>
              <a:r>
                <a:rPr lang="en-US" sz="1100" dirty="0"/>
                <a:t>Vaginal pack </a:t>
              </a:r>
              <a:r>
                <a:rPr lang="en-US" sz="1100" dirty="0" err="1"/>
                <a:t>insitu</a:t>
              </a:r>
              <a:r>
                <a:rPr lang="en-US" sz="1100" dirty="0"/>
                <a:t>?	</a:t>
              </a:r>
              <a:r>
                <a:rPr lang="en-US" sz="1050" i="1" dirty="0"/>
                <a:t>Yes / No   </a:t>
              </a:r>
              <a:r>
                <a:rPr lang="en-US" sz="1100" dirty="0"/>
                <a:t>	</a:t>
              </a:r>
              <a:r>
                <a:rPr lang="en-US" sz="900" dirty="0"/>
                <a:t>Planned removal time   </a:t>
              </a:r>
              <a:r>
                <a:rPr lang="en-GB" sz="900" i="1" dirty="0"/>
                <a:t> ___:___</a:t>
              </a:r>
              <a:endParaRPr lang="en-US" sz="900" dirty="0"/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</a:tabLst>
              </a:pPr>
              <a:r>
                <a:rPr lang="en-US" sz="1100" dirty="0"/>
                <a:t>Bakri Balloon </a:t>
              </a:r>
              <a:r>
                <a:rPr lang="en-US" sz="1100" dirty="0" err="1"/>
                <a:t>insitu</a:t>
              </a:r>
              <a:r>
                <a:rPr lang="en-US" sz="1100" dirty="0"/>
                <a:t>?	</a:t>
              </a:r>
              <a:r>
                <a:rPr lang="en-US" sz="1050" i="1" dirty="0"/>
                <a:t>Yes / No</a:t>
              </a:r>
              <a:r>
                <a:rPr lang="en-US" sz="1100" dirty="0"/>
                <a:t>	</a:t>
              </a:r>
              <a:r>
                <a:rPr lang="en-US" sz="900" dirty="0"/>
                <a:t>Planned removal time   </a:t>
              </a:r>
              <a:r>
                <a:rPr lang="en-GB" sz="900" i="1" dirty="0"/>
                <a:t> ___:___</a:t>
              </a:r>
              <a:endParaRPr lang="en-US" sz="900" dirty="0"/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</a:tabLst>
              </a:pPr>
              <a:r>
                <a:rPr lang="en-US" sz="1100" dirty="0"/>
                <a:t>Can NSAID be given?	</a:t>
              </a:r>
              <a:r>
                <a:rPr lang="en-US" sz="1050" i="1" dirty="0"/>
                <a:t>Yes / No / Not yet</a:t>
              </a:r>
              <a:endParaRPr lang="en-US" sz="1050" dirty="0"/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endParaRPr lang="en-US" sz="200" dirty="0"/>
            </a:p>
            <a:p>
              <a:pPr>
                <a:lnSpc>
                  <a:spcPct val="110000"/>
                </a:lnSpc>
                <a:tabLst>
                  <a:tab pos="3051175" algn="l"/>
                  <a:tab pos="3857625" algn="l"/>
                  <a:tab pos="5029200" algn="l"/>
                </a:tabLst>
              </a:pPr>
              <a:r>
                <a:rPr lang="en-US" sz="1100" b="1" dirty="0" err="1"/>
                <a:t>Thromboprophylaxis</a:t>
              </a:r>
              <a:r>
                <a:rPr lang="en-US" sz="1100" dirty="0"/>
                <a:t> plan:	LMWH    	</a:t>
              </a:r>
              <a:r>
                <a:rPr lang="en-US" sz="1050" i="1" dirty="0"/>
                <a:t>Yes / No</a:t>
              </a:r>
              <a:r>
                <a:rPr lang="en-US" sz="1100" dirty="0"/>
                <a:t>   	</a:t>
              </a:r>
              <a:r>
                <a:rPr lang="en-US" sz="900" dirty="0"/>
                <a:t>Time of first dose: </a:t>
              </a:r>
              <a:r>
                <a:rPr lang="en-GB" sz="900" i="1" dirty="0"/>
                <a:t>___:___</a:t>
              </a:r>
              <a:endParaRPr lang="en-US" sz="1100" dirty="0"/>
            </a:p>
            <a:p>
              <a:pPr>
                <a:lnSpc>
                  <a:spcPct val="110000"/>
                </a:lnSpc>
                <a:tabLst>
                  <a:tab pos="3051175" algn="l"/>
                  <a:tab pos="3857625" algn="l"/>
                  <a:tab pos="4927600" algn="l"/>
                </a:tabLst>
              </a:pPr>
              <a:r>
                <a:rPr lang="en-US" sz="1100" dirty="0"/>
                <a:t>	TEDS 	</a:t>
              </a:r>
              <a:r>
                <a:rPr lang="en-US" sz="1050" i="1" dirty="0"/>
                <a:t>Yes / No</a:t>
              </a:r>
            </a:p>
            <a:p>
              <a:pPr>
                <a:lnSpc>
                  <a:spcPct val="110000"/>
                </a:lnSpc>
                <a:tabLst>
                  <a:tab pos="4210050" algn="l"/>
                </a:tabLst>
              </a:pPr>
              <a:endParaRPr lang="en-US" sz="11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8948" y="6133089"/>
              <a:ext cx="7488832" cy="1310177"/>
            </a:xfrm>
            <a:prstGeom prst="rect">
              <a:avLst/>
            </a:prstGeom>
            <a:noFill/>
          </p:spPr>
          <p:txBody>
            <a:bodyPr wrap="square" lIns="140788" tIns="70395" rIns="140788" bIns="70395" rtlCol="0" anchor="t">
              <a:spAutoFit/>
            </a:bodyPr>
            <a:lstStyle/>
            <a:p>
              <a:pPr>
                <a:tabLst>
                  <a:tab pos="3857625" algn="l"/>
                  <a:tab pos="4927600" algn="l"/>
                </a:tabLst>
              </a:pPr>
              <a:r>
                <a:rPr lang="en-US" sz="1100" b="1" dirty="0"/>
                <a:t>Post-event Monitoring Requirements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4927600" algn="l"/>
                </a:tabLst>
              </a:pPr>
              <a:r>
                <a:rPr lang="en-US" sz="1100" dirty="0"/>
                <a:t>Level of post-event care required  </a:t>
              </a:r>
              <a:r>
                <a:rPr lang="en-US" sz="900" i="1" dirty="0"/>
                <a:t>(circle applicable)</a:t>
              </a:r>
              <a:r>
                <a:rPr lang="en-US" sz="1100" dirty="0"/>
                <a:t>	</a:t>
              </a:r>
              <a:r>
                <a:rPr lang="en-US" sz="1050" dirty="0"/>
                <a:t>Level 1                 Level 2 </a:t>
              </a:r>
              <a:r>
                <a:rPr lang="en-US" sz="800" i="1" dirty="0"/>
                <a:t>(HDU)</a:t>
              </a:r>
              <a:r>
                <a:rPr lang="en-US" sz="1050" dirty="0"/>
                <a:t>               Level 3 </a:t>
              </a:r>
              <a:r>
                <a:rPr lang="en-US" sz="800" i="1" dirty="0"/>
                <a:t>(ICU)</a:t>
              </a:r>
              <a:r>
                <a:rPr lang="en-US" sz="1050" dirty="0"/>
                <a:t>    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  <a:tab pos="5105400" algn="l"/>
                </a:tabLst>
              </a:pPr>
              <a:r>
                <a:rPr lang="en-US" sz="1100" dirty="0"/>
                <a:t>Post-op bloods </a:t>
              </a:r>
              <a:r>
                <a:rPr lang="en-US" sz="900" i="1" dirty="0"/>
                <a:t>(FBC/</a:t>
              </a:r>
              <a:r>
                <a:rPr lang="en-US" sz="900" i="1" dirty="0" err="1"/>
                <a:t>Coag</a:t>
              </a:r>
              <a:r>
                <a:rPr lang="en-US" sz="900" i="1" dirty="0"/>
                <a:t>/U&amp;E) </a:t>
              </a:r>
              <a:r>
                <a:rPr lang="en-US" sz="1100" dirty="0"/>
                <a:t>to be taken at 	</a:t>
              </a:r>
              <a:r>
                <a:rPr lang="en-US" sz="1050" i="1" dirty="0"/>
                <a:t>Time</a:t>
              </a:r>
              <a:r>
                <a:rPr lang="en-US" sz="1050" dirty="0"/>
                <a:t>: </a:t>
              </a:r>
              <a:r>
                <a:rPr lang="en-GB" sz="1050" dirty="0"/>
                <a:t> </a:t>
              </a:r>
              <a:r>
                <a:rPr lang="en-GB" sz="1050" i="1" dirty="0"/>
                <a:t>___:___</a:t>
              </a:r>
              <a:r>
                <a:rPr lang="en-US" sz="1050" i="1" dirty="0"/>
                <a:t>      </a:t>
              </a:r>
              <a:r>
                <a:rPr lang="en-US" sz="1050" dirty="0"/>
                <a:t>	</a:t>
              </a:r>
              <a:r>
                <a:rPr lang="en-US" sz="900" dirty="0"/>
                <a:t>Plan to transfuse if </a:t>
              </a:r>
              <a:r>
                <a:rPr lang="en-US" sz="900" dirty="0" err="1"/>
                <a:t>Hb</a:t>
              </a:r>
              <a:r>
                <a:rPr lang="en-US" sz="900" dirty="0"/>
                <a:t> &lt; _____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  <a:tab pos="5105400" algn="l"/>
                </a:tabLst>
              </a:pPr>
              <a:r>
                <a:rPr lang="en-US" sz="1100" dirty="0"/>
                <a:t>PV loss monitoring required?	</a:t>
              </a:r>
              <a:r>
                <a:rPr lang="en-US" sz="1050" i="1" dirty="0"/>
                <a:t>Yes / No 	</a:t>
              </a:r>
              <a:r>
                <a:rPr lang="en-US" sz="900" dirty="0"/>
                <a:t>Frequency of monitoring ____________</a:t>
              </a:r>
            </a:p>
            <a:p>
              <a:pPr>
                <a:lnSpc>
                  <a:spcPct val="110000"/>
                </a:lnSpc>
                <a:tabLst>
                  <a:tab pos="3857625" algn="l"/>
                  <a:tab pos="5029200" algn="l"/>
                  <a:tab pos="5105400" algn="l"/>
                </a:tabLst>
              </a:pPr>
              <a:r>
                <a:rPr lang="en-US" sz="1100" dirty="0"/>
                <a:t>Urine output monitoring required? 	</a:t>
              </a:r>
              <a:r>
                <a:rPr lang="en-US" sz="1050" i="1" dirty="0"/>
                <a:t>Yes / No </a:t>
              </a:r>
              <a:r>
                <a:rPr lang="en-US" sz="1100" dirty="0"/>
                <a:t>  	</a:t>
              </a:r>
              <a:r>
                <a:rPr lang="en-US" sz="900" dirty="0"/>
                <a:t>Frequency of monitoring ____________</a:t>
              </a:r>
            </a:p>
            <a:p>
              <a:pPr>
                <a:lnSpc>
                  <a:spcPct val="110000"/>
                </a:lnSpc>
                <a:tabLst>
                  <a:tab pos="4210050" algn="l"/>
                  <a:tab pos="4927600" algn="l"/>
                </a:tabLst>
              </a:pPr>
              <a:endParaRPr lang="en-US" sz="400" b="1" dirty="0"/>
            </a:p>
            <a:p>
              <a:pPr>
                <a:lnSpc>
                  <a:spcPct val="110000"/>
                </a:lnSpc>
                <a:tabLst>
                  <a:tab pos="4210050" algn="l"/>
                </a:tabLst>
              </a:pPr>
              <a:endParaRPr lang="en-US" sz="1100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703912" y="10388851"/>
            <a:ext cx="1759026" cy="280088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800" i="1" dirty="0"/>
              <a:t>Page 1</a:t>
            </a:r>
            <a:endParaRPr lang="en-US" sz="800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-461666" y="10320815"/>
            <a:ext cx="1759026" cy="280088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800" i="1" dirty="0"/>
              <a:t>Page 4</a:t>
            </a:r>
            <a:endParaRPr lang="en-US" sz="8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B811EE-08F7-7DAF-A7A9-DC6502EE9358}"/>
              </a:ext>
            </a:extLst>
          </p:cNvPr>
          <p:cNvSpPr txBox="1"/>
          <p:nvPr/>
        </p:nvSpPr>
        <p:spPr>
          <a:xfrm>
            <a:off x="10939471" y="9130546"/>
            <a:ext cx="64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/>
              <a:t>Yes / No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31272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ounded Rectangle 67"/>
          <p:cNvSpPr/>
          <p:nvPr/>
        </p:nvSpPr>
        <p:spPr>
          <a:xfrm>
            <a:off x="7885432" y="198929"/>
            <a:ext cx="7046983" cy="2808000"/>
          </a:xfrm>
          <a:prstGeom prst="roundRect">
            <a:avLst>
              <a:gd name="adj" fmla="val 3758"/>
            </a:avLst>
          </a:prstGeom>
          <a:solidFill>
            <a:srgbClr val="4779B6">
              <a:alpha val="9804"/>
            </a:srgbClr>
          </a:solidFill>
          <a:ln w="19050" cmpd="sng">
            <a:solidFill>
              <a:srgbClr val="4779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73" name="Rounded Rectangle 72"/>
          <p:cNvSpPr/>
          <p:nvPr/>
        </p:nvSpPr>
        <p:spPr>
          <a:xfrm>
            <a:off x="11423399" y="3091246"/>
            <a:ext cx="3500971" cy="5112000"/>
          </a:xfrm>
          <a:prstGeom prst="roundRect">
            <a:avLst>
              <a:gd name="adj" fmla="val 3194"/>
            </a:avLst>
          </a:prstGeom>
          <a:solidFill>
            <a:srgbClr val="4779B6">
              <a:alpha val="9804"/>
            </a:srgbClr>
          </a:solidFill>
          <a:ln w="19050" cmpd="sng">
            <a:solidFill>
              <a:srgbClr val="4779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51" name="Rounded Rectangle 72">
            <a:extLst>
              <a:ext uri="{FF2B5EF4-FFF2-40B4-BE49-F238E27FC236}">
                <a16:creationId xmlns:a16="http://schemas.microsoft.com/office/drawing/2014/main" id="{A7F6E357-7667-4E38-8AE9-305A975BF602}"/>
              </a:ext>
            </a:extLst>
          </p:cNvPr>
          <p:cNvSpPr/>
          <p:nvPr/>
        </p:nvSpPr>
        <p:spPr>
          <a:xfrm>
            <a:off x="7880199" y="3104501"/>
            <a:ext cx="3456000" cy="5112000"/>
          </a:xfrm>
          <a:prstGeom prst="roundRect">
            <a:avLst>
              <a:gd name="adj" fmla="val 3540"/>
            </a:avLst>
          </a:prstGeom>
          <a:solidFill>
            <a:srgbClr val="4779B6">
              <a:alpha val="9804"/>
            </a:srgbClr>
          </a:solidFill>
          <a:ln w="19050" cmpd="sng">
            <a:solidFill>
              <a:srgbClr val="4779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71" name="Rounded Rectangle 70"/>
          <p:cNvSpPr/>
          <p:nvPr/>
        </p:nvSpPr>
        <p:spPr>
          <a:xfrm>
            <a:off x="7877389" y="8304168"/>
            <a:ext cx="7046983" cy="2124000"/>
          </a:xfrm>
          <a:prstGeom prst="roundRect">
            <a:avLst>
              <a:gd name="adj" fmla="val 5318"/>
            </a:avLst>
          </a:prstGeom>
          <a:solidFill>
            <a:srgbClr val="4779B6">
              <a:alpha val="9804"/>
            </a:srgbClr>
          </a:solidFill>
          <a:ln w="19050" cmpd="sng">
            <a:solidFill>
              <a:srgbClr val="4779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847467"/>
              </p:ext>
            </p:extLst>
          </p:nvPr>
        </p:nvGraphicFramePr>
        <p:xfrm>
          <a:off x="7939263" y="3448765"/>
          <a:ext cx="3342852" cy="467909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74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6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9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062">
                  <a:extLst>
                    <a:ext uri="{9D8B030D-6E8A-4147-A177-3AD203B41FA5}">
                      <a16:colId xmlns:a16="http://schemas.microsoft.com/office/drawing/2014/main" val="2571530759"/>
                    </a:ext>
                  </a:extLst>
                </a:gridCol>
              </a:tblGrid>
              <a:tr h="359094">
                <a:tc>
                  <a:txBody>
                    <a:bodyPr/>
                    <a:lstStyle/>
                    <a:p>
                      <a:r>
                        <a:rPr lang="en-US" sz="1100" dirty="0"/>
                        <a:t>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Product given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Time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Product given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1859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07193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11352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2419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8466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1462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402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3282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0221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160066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23945"/>
              </p:ext>
            </p:extLst>
          </p:nvPr>
        </p:nvGraphicFramePr>
        <p:xfrm>
          <a:off x="11509177" y="3456765"/>
          <a:ext cx="3342854" cy="440259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68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590">
                <a:tc>
                  <a:txBody>
                    <a:bodyPr/>
                    <a:lstStyle/>
                    <a:p>
                      <a:r>
                        <a:rPr lang="en-US" sz="1100" dirty="0"/>
                        <a:t>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Blood Loss (ml)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Running Total (ml)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5052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6696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052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0751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9827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3254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9664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8985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989725"/>
                  </a:ext>
                </a:extLst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631645"/>
              </p:ext>
            </p:extLst>
          </p:nvPr>
        </p:nvGraphicFramePr>
        <p:xfrm>
          <a:off x="8020762" y="543866"/>
          <a:ext cx="3334821" cy="2407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026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653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721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Drug</a:t>
                      </a:r>
                      <a:endParaRPr lang="en-GB" sz="1100" b="0" u="none" dirty="0">
                        <a:solidFill>
                          <a:schemeClr val="bg1"/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Dose       </a:t>
                      </a:r>
                      <a:r>
                        <a:rPr lang="en-GB" sz="1100" b="0" i="1" dirty="0">
                          <a:solidFill>
                            <a:schemeClr val="bg1"/>
                          </a:solidFill>
                        </a:rPr>
                        <a:t>       </a:t>
                      </a:r>
                      <a:r>
                        <a:rPr lang="en-GB" sz="800" b="0" i="1" dirty="0">
                          <a:solidFill>
                            <a:schemeClr val="bg1"/>
                          </a:solidFill>
                        </a:rPr>
                        <a:t>(please circle route)</a:t>
                      </a:r>
                      <a:endParaRPr lang="en-GB" sz="2000" b="0" i="1" dirty="0">
                        <a:solidFill>
                          <a:schemeClr val="bg1"/>
                        </a:solidFill>
                      </a:endParaRPr>
                    </a:p>
                  </a:txBody>
                  <a:tcPr marL="59544" marR="36000" marT="71258" marB="71258">
                    <a:solidFill>
                      <a:srgbClr val="4779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59544" marR="151241" marT="71258" marB="71258">
                    <a:solidFill>
                      <a:srgbClr val="4779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32882">
                <a:tc>
                  <a:txBody>
                    <a:bodyPr/>
                    <a:lstStyle/>
                    <a:p>
                      <a:r>
                        <a:rPr lang="en-US" sz="1000" dirty="0"/>
                        <a:t>Oxytocin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/>
                        <a:t>10 units IM  </a:t>
                      </a:r>
                      <a:r>
                        <a:rPr lang="en-GB" sz="1000" b="0" i="1" dirty="0"/>
                        <a:t>or</a:t>
                      </a:r>
                      <a:r>
                        <a:rPr lang="en-GB" sz="1000" b="0" dirty="0"/>
                        <a:t>  5 units IV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Other</a:t>
                      </a:r>
                      <a:endParaRPr lang="en-US" sz="800" i="1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642">
                <a:tc>
                  <a:txBody>
                    <a:bodyPr/>
                    <a:lstStyle/>
                    <a:p>
                      <a:r>
                        <a:rPr lang="en-US" sz="1000" dirty="0"/>
                        <a:t>Ergometrine</a:t>
                      </a:r>
                    </a:p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(caution in HTN/PET)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500 </a:t>
                      </a:r>
                      <a:r>
                        <a:rPr lang="en-GB" sz="1000" b="0" dirty="0" err="1"/>
                        <a:t>microg</a:t>
                      </a:r>
                      <a:r>
                        <a:rPr lang="en-GB" sz="1000" b="0" baseline="0" dirty="0"/>
                        <a:t> IV or IM</a:t>
                      </a:r>
                      <a:endParaRPr lang="en-GB" sz="10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170">
                <a:tc>
                  <a:txBody>
                    <a:bodyPr/>
                    <a:lstStyle/>
                    <a:p>
                      <a:r>
                        <a:rPr lang="en-US" sz="1000" dirty="0" err="1"/>
                        <a:t>Syntometrine</a:t>
                      </a:r>
                      <a:endParaRPr lang="en-US" sz="1000" dirty="0"/>
                    </a:p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(caution in HTN/PET)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500 </a:t>
                      </a:r>
                      <a:r>
                        <a:rPr lang="en-GB" sz="1000" b="0" dirty="0" err="1"/>
                        <a:t>microg</a:t>
                      </a:r>
                      <a:r>
                        <a:rPr lang="en-GB" sz="1000" b="0" dirty="0"/>
                        <a:t>/5 units IM  or IV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2882">
                <a:tc>
                  <a:txBody>
                    <a:bodyPr/>
                    <a:lstStyle/>
                    <a:p>
                      <a:r>
                        <a:rPr lang="en-US" sz="1000" dirty="0"/>
                        <a:t>Oxytocin INF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40 units</a:t>
                      </a:r>
                      <a:r>
                        <a:rPr lang="en-GB" sz="1000" b="0" baseline="0" dirty="0"/>
                        <a:t> over 4hr IV</a:t>
                      </a:r>
                      <a:endParaRPr lang="en-GB" sz="10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471686"/>
                  </a:ext>
                </a:extLst>
              </a:tr>
              <a:tr h="232882">
                <a:tc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Other</a:t>
                      </a:r>
                      <a:endParaRPr lang="en-US" sz="1000" i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882">
                <a:tc>
                  <a:txBody>
                    <a:bodyPr/>
                    <a:lstStyle/>
                    <a:p>
                      <a:r>
                        <a:rPr lang="en-US" sz="1000" dirty="0"/>
                        <a:t>Misoprostol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2882">
                <a:tc>
                  <a:txBody>
                    <a:bodyPr/>
                    <a:lstStyle/>
                    <a:p>
                      <a:pPr marL="0" marR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Misoprostol</a:t>
                      </a:r>
                      <a:endParaRPr lang="en-US" sz="1000" i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838556"/>
              </p:ext>
            </p:extLst>
          </p:nvPr>
        </p:nvGraphicFramePr>
        <p:xfrm>
          <a:off x="11440655" y="543866"/>
          <a:ext cx="3334821" cy="2403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501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761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722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Drug</a:t>
                      </a:r>
                      <a:endParaRPr lang="en-GB" sz="1100" b="0" u="none" dirty="0">
                        <a:solidFill>
                          <a:schemeClr val="bg1"/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Dose </a:t>
                      </a:r>
                    </a:p>
                  </a:txBody>
                  <a:tcPr marL="59544" marR="151241" marT="71258" marB="71258">
                    <a:solidFill>
                      <a:srgbClr val="4779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59544" marR="151241" marT="71258" marB="71258">
                    <a:solidFill>
                      <a:srgbClr val="4779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34061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  <a:p>
                      <a:r>
                        <a:rPr lang="en-US" sz="800" i="1" dirty="0"/>
                        <a:t>(caution in asthma)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 </a:t>
                      </a:r>
                    </a:p>
                    <a:p>
                      <a:pPr marL="0" marR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dirty="0"/>
                        <a:t>(repeat up to</a:t>
                      </a:r>
                      <a:r>
                        <a:rPr lang="en-GB" sz="800" b="0" i="1" baseline="0" dirty="0"/>
                        <a:t> every 15min)</a:t>
                      </a:r>
                      <a:endParaRPr lang="en-GB" sz="800" b="0" i="1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471686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r>
                        <a:rPr lang="en-US" sz="1000" dirty="0"/>
                        <a:t>Carboprost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250microg  IM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7889">
                <a:tc>
                  <a:txBody>
                    <a:bodyPr/>
                    <a:lstStyle/>
                    <a:p>
                      <a:pPr marL="0" marR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Other</a:t>
                      </a:r>
                      <a:endParaRPr lang="en-US" sz="1000" i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/>
                    </a:p>
                  </a:txBody>
                  <a:tcPr marL="59544" marR="59544" marT="28054" marB="28054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971712" y="181726"/>
            <a:ext cx="2708583" cy="352608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r>
              <a:rPr lang="en-GB" sz="1600" b="1" dirty="0">
                <a:solidFill>
                  <a:sysClr val="windowText" lastClr="000000"/>
                </a:solidFill>
              </a:rPr>
              <a:t>Record of </a:t>
            </a:r>
            <a:r>
              <a:rPr lang="en-GB" sz="1600" b="1" dirty="0" err="1">
                <a:solidFill>
                  <a:sysClr val="windowText" lastClr="000000"/>
                </a:solidFill>
              </a:rPr>
              <a:t>Uterotonics</a:t>
            </a:r>
            <a:r>
              <a:rPr lang="en-GB" sz="1600" b="1" dirty="0">
                <a:solidFill>
                  <a:sysClr val="windowText" lastClr="000000"/>
                </a:solidFill>
              </a:rPr>
              <a:t> used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1354123" y="7843774"/>
            <a:ext cx="3641924" cy="388386"/>
          </a:xfrm>
          <a:prstGeom prst="rect">
            <a:avLst/>
          </a:prstGeom>
        </p:spPr>
        <p:txBody>
          <a:bodyPr wrap="square" lIns="140788" tIns="70395" rIns="140788" bIns="70395">
            <a:spAutoFit/>
          </a:bodyPr>
          <a:lstStyle/>
          <a:p>
            <a:pPr lvl="0" algn="r"/>
            <a:r>
              <a:rPr lang="en-GB" sz="1600" b="1" dirty="0">
                <a:solidFill>
                  <a:srgbClr val="FF0000"/>
                </a:solidFill>
              </a:rPr>
              <a:t>Total Measured Blood Loss = _______</a:t>
            </a:r>
            <a:r>
              <a:rPr lang="en-GB" sz="1200" b="1" dirty="0">
                <a:solidFill>
                  <a:srgbClr val="FF0000"/>
                </a:solidFill>
              </a:rPr>
              <a:t>ml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274024" y="0"/>
            <a:ext cx="552905" cy="1070066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357" tIns="52679" rIns="105357" bIns="52679"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10603228" y="254072"/>
            <a:ext cx="4392819" cy="244886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r>
              <a:rPr lang="en-GB" sz="900" i="1" dirty="0">
                <a:solidFill>
                  <a:sysClr val="windowText" lastClr="000000"/>
                </a:solidFill>
              </a:rPr>
              <a:t>Please record all </a:t>
            </a:r>
            <a:r>
              <a:rPr lang="en-GB" sz="900" i="1" dirty="0" err="1">
                <a:solidFill>
                  <a:sysClr val="windowText" lastClr="000000"/>
                </a:solidFill>
              </a:rPr>
              <a:t>uterotonics</a:t>
            </a:r>
            <a:r>
              <a:rPr lang="en-GB" sz="900" i="1" dirty="0">
                <a:solidFill>
                  <a:sysClr val="windowText" lastClr="000000"/>
                </a:solidFill>
              </a:rPr>
              <a:t> used here and prescribe on medication or anaesthetic chart</a:t>
            </a:r>
            <a:endParaRPr lang="en-US" sz="1050" i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42326"/>
              </p:ext>
            </p:extLst>
          </p:nvPr>
        </p:nvGraphicFramePr>
        <p:xfrm>
          <a:off x="8006923" y="8596342"/>
          <a:ext cx="6803999" cy="1758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875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453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32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32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067">
                <a:tc>
                  <a:txBody>
                    <a:bodyPr/>
                    <a:lstStyle/>
                    <a:p>
                      <a:pPr algn="ctr"/>
                      <a:endParaRPr lang="en-GB" sz="1100" b="0" u="none" dirty="0">
                        <a:solidFill>
                          <a:srgbClr val="FFFFFF"/>
                        </a:solidFill>
                      </a:endParaRPr>
                    </a:p>
                  </a:txBody>
                  <a:tcPr marL="59544" marR="0" marT="0" marB="0" anchor="ctr">
                    <a:solidFill>
                      <a:srgbClr val="4779B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FFFFFF"/>
                          </a:solidFill>
                        </a:rPr>
                        <a:t>Further VBG Test Results</a:t>
                      </a:r>
                    </a:p>
                  </a:txBody>
                  <a:tcPr marL="59544" marR="151241" marT="0" marB="71258" anchor="ctr">
                    <a:solidFill>
                      <a:srgbClr val="4779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FFFFFF"/>
                          </a:solidFill>
                        </a:rPr>
                        <a:t>Further ROTEM Test</a:t>
                      </a:r>
                      <a:r>
                        <a:rPr lang="en-GB" sz="1100" b="1" baseline="0" dirty="0">
                          <a:solidFill>
                            <a:srgbClr val="FFFFFF"/>
                          </a:solidFill>
                        </a:rPr>
                        <a:t> Results</a:t>
                      </a:r>
                      <a:endParaRPr lang="en-GB"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59544" marR="151241" marT="0" marB="71258" anchor="ctr">
                    <a:solidFill>
                      <a:srgbClr val="4779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36071"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Time Taken</a:t>
                      </a:r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 err="1"/>
                        <a:t>Hb</a:t>
                      </a:r>
                      <a:endParaRPr lang="en-GB" sz="1000" b="0" i="1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/>
                        <a:t>Lactate</a:t>
                      </a:r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/>
                        <a:t>FBTEM A5 (</a:t>
                      </a:r>
                      <a:r>
                        <a:rPr lang="en-GB" sz="800" b="0" i="1" dirty="0"/>
                        <a:t>Aim</a:t>
                      </a:r>
                      <a:r>
                        <a:rPr lang="en-GB" sz="800" b="0" i="1" baseline="0" dirty="0"/>
                        <a:t> ≥ 9 mm)</a:t>
                      </a:r>
                      <a:endParaRPr lang="en-GB" sz="800" b="0" i="1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/>
                        <a:t>EXTEM CT  </a:t>
                      </a:r>
                      <a:r>
                        <a:rPr lang="en-GB" sz="800" b="0" i="1" dirty="0"/>
                        <a:t>(Aim</a:t>
                      </a:r>
                      <a:r>
                        <a:rPr lang="en-GB" sz="800" b="0" i="1" baseline="0" dirty="0"/>
                        <a:t> &lt; </a:t>
                      </a:r>
                      <a:r>
                        <a:rPr lang="en-GB" sz="800" b="0" i="1" dirty="0"/>
                        <a:t>75 sec)</a:t>
                      </a:r>
                      <a:endParaRPr lang="en-GB" sz="1000" b="0" i="1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0" marT="0" marB="0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/>
                    </a:p>
                  </a:txBody>
                  <a:tcPr marL="59544" marR="59544" marT="28054" marB="28054" anchor="ctr">
                    <a:solidFill>
                      <a:srgbClr val="4779B6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7937329" y="8284842"/>
            <a:ext cx="7069185" cy="352608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r>
              <a:rPr lang="en-GB" sz="1600" b="1" dirty="0"/>
              <a:t>Record of further blood test results    </a:t>
            </a:r>
            <a:r>
              <a:rPr lang="en-GB" sz="1000" i="1" dirty="0"/>
              <a:t>(Please do n</a:t>
            </a:r>
            <a:r>
              <a:rPr lang="fr-FR" sz="1000" i="1" dirty="0"/>
              <a:t>o</a:t>
            </a:r>
            <a:r>
              <a:rPr lang="en-GB" sz="1000" i="1" dirty="0"/>
              <a:t>t duplicate records of blood results recorded in stage 2)</a:t>
            </a:r>
            <a:endParaRPr lang="en-US" sz="1100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944910" y="3108709"/>
            <a:ext cx="3192049" cy="352608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r>
              <a:rPr lang="en-GB" sz="1600" b="1" dirty="0"/>
              <a:t>Blood &amp; Blood products transfused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11449790" y="3108709"/>
            <a:ext cx="2970193" cy="352608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r>
              <a:rPr lang="en-GB" sz="1600" b="1" dirty="0"/>
              <a:t>Measured cumulative blood loss</a:t>
            </a:r>
            <a:endParaRPr lang="en-US" sz="1600" dirty="0"/>
          </a:p>
        </p:txBody>
      </p:sp>
      <p:sp>
        <p:nvSpPr>
          <p:cNvPr id="46" name="Rounded Rectangle 45"/>
          <p:cNvSpPr/>
          <p:nvPr/>
        </p:nvSpPr>
        <p:spPr>
          <a:xfrm>
            <a:off x="135536" y="181726"/>
            <a:ext cx="7060188" cy="5706000"/>
          </a:xfrm>
          <a:prstGeom prst="roundRect">
            <a:avLst>
              <a:gd name="adj" fmla="val 2177"/>
            </a:avLst>
          </a:prstGeom>
          <a:solidFill>
            <a:srgbClr val="FF6600">
              <a:alpha val="14902"/>
            </a:srgbClr>
          </a:solidFill>
          <a:ln w="19050" cmpd="sng">
            <a:solidFill>
              <a:srgbClr val="E6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110129" y="152519"/>
            <a:ext cx="1264492" cy="511497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/>
            <a:r>
              <a:rPr lang="en-GB" sz="2400" b="1" dirty="0"/>
              <a:t>Stage 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6783" y="956469"/>
            <a:ext cx="7024213" cy="4812674"/>
          </a:xfrm>
          <a:prstGeom prst="rect">
            <a:avLst/>
          </a:prstGeom>
          <a:noFill/>
        </p:spPr>
        <p:txBody>
          <a:bodyPr wrap="square" lIns="72000" tIns="70395" rIns="140788" bIns="70395" rtlCol="0">
            <a:spAutoFit/>
          </a:bodyPr>
          <a:lstStyle/>
          <a:p>
            <a:pPr marL="439738" indent="-439738">
              <a:tabLst>
                <a:tab pos="2692400" algn="l"/>
                <a:tab pos="6096000" algn="l"/>
              </a:tabLst>
            </a:pPr>
            <a:r>
              <a:rPr lang="en-GB" sz="1600" b="1" dirty="0"/>
              <a:t>Get Help	</a:t>
            </a:r>
            <a:r>
              <a:rPr lang="en-GB" sz="1200" b="1" dirty="0"/>
              <a:t> </a:t>
            </a:r>
            <a:r>
              <a:rPr lang="en-GB" sz="800" b="1" dirty="0"/>
              <a:t>Time arrived:                 Other staff:</a:t>
            </a:r>
            <a:r>
              <a:rPr lang="en-GB" sz="1000" b="1" dirty="0"/>
              <a:t>	    </a:t>
            </a:r>
            <a:r>
              <a:rPr lang="en-GB" sz="800" b="1" dirty="0"/>
              <a:t>Time arrived:</a:t>
            </a:r>
          </a:p>
          <a:p>
            <a:pPr>
              <a:tabLst>
                <a:tab pos="812800" algn="l"/>
                <a:tab pos="3594100" algn="l"/>
              </a:tabLst>
            </a:pPr>
            <a:r>
              <a:rPr lang="en-GB" sz="1000" dirty="0"/>
              <a:t>MW in charge   </a:t>
            </a:r>
            <a:r>
              <a:rPr lang="en-GB" sz="1050" dirty="0"/>
              <a:t>	</a:t>
            </a:r>
            <a:r>
              <a:rPr lang="en-GB" sz="800" i="1" dirty="0"/>
              <a:t>Name: ________________________________  time: ___:___	   Name: ________________________  Designation: ________  time: ___:___</a:t>
            </a:r>
          </a:p>
          <a:p>
            <a:pPr>
              <a:tabLst>
                <a:tab pos="812800" algn="l"/>
                <a:tab pos="3594100" algn="l"/>
              </a:tabLst>
            </a:pPr>
            <a:r>
              <a:rPr lang="en-GB" sz="1000" dirty="0"/>
              <a:t>Obstetrician</a:t>
            </a:r>
            <a:r>
              <a:rPr lang="en-GB" sz="1050" dirty="0"/>
              <a:t>	</a:t>
            </a:r>
            <a:r>
              <a:rPr lang="en-GB" sz="800" i="1" dirty="0"/>
              <a:t>Name: ________________________________  time: ___:___	   Name: ________________________  Designation: ________  time: ___:___</a:t>
            </a:r>
            <a:endParaRPr lang="en-GB" sz="800" dirty="0"/>
          </a:p>
          <a:p>
            <a:pPr>
              <a:tabLst>
                <a:tab pos="812800" algn="l"/>
                <a:tab pos="3594100" algn="l"/>
              </a:tabLst>
            </a:pPr>
            <a:r>
              <a:rPr lang="en-GB" sz="1000" dirty="0"/>
              <a:t>Anaesthetist</a:t>
            </a:r>
            <a:r>
              <a:rPr lang="en-GB" sz="1100" dirty="0"/>
              <a:t>	</a:t>
            </a:r>
            <a:r>
              <a:rPr lang="en-GB" sz="800" i="1" dirty="0"/>
              <a:t>Name: ________________________________  time: ___:___	   Name: ________________________  Designation: ________  time: ___:___</a:t>
            </a:r>
          </a:p>
          <a:p>
            <a:pPr>
              <a:tabLst>
                <a:tab pos="812800" algn="l"/>
                <a:tab pos="3594100" algn="l"/>
              </a:tabLst>
            </a:pPr>
            <a:r>
              <a:rPr lang="en-GB" sz="1000" dirty="0"/>
              <a:t>HCA</a:t>
            </a:r>
            <a:r>
              <a:rPr lang="en-GB" sz="1100" dirty="0"/>
              <a:t>	</a:t>
            </a:r>
            <a:r>
              <a:rPr lang="en-GB" sz="800" i="1" dirty="0"/>
              <a:t>Name: ________________________________  time: ___:___	</a:t>
            </a:r>
          </a:p>
          <a:p>
            <a:pPr>
              <a:tabLst>
                <a:tab pos="3305216" algn="l"/>
              </a:tabLst>
            </a:pPr>
            <a:endParaRPr lang="en-GB" sz="600" b="1" dirty="0"/>
          </a:p>
          <a:p>
            <a:pPr>
              <a:lnSpc>
                <a:spcPct val="50000"/>
              </a:lnSpc>
            </a:pPr>
            <a:endParaRPr lang="en-GB" sz="13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500" b="1" dirty="0"/>
          </a:p>
          <a:p>
            <a:endParaRPr lang="en-GB" sz="400" b="1" dirty="0"/>
          </a:p>
          <a:p>
            <a:r>
              <a:rPr lang="en-GB" sz="1600" b="1" dirty="0"/>
              <a:t>Review causes </a:t>
            </a:r>
            <a:r>
              <a:rPr lang="en-GB" sz="800" i="1" dirty="0"/>
              <a:t>(circle all identified)       </a:t>
            </a:r>
            <a:r>
              <a:rPr lang="en-GB" sz="1000" dirty="0"/>
              <a:t>Tone / Trauma / Tissue / Thrombin </a:t>
            </a:r>
            <a:endParaRPr lang="en-GB" sz="1200" b="1" dirty="0"/>
          </a:p>
          <a:p>
            <a:endParaRPr lang="en-GB" sz="1600" b="1" dirty="0"/>
          </a:p>
          <a:p>
            <a:endParaRPr lang="en-GB" sz="1600" i="1" dirty="0"/>
          </a:p>
          <a:p>
            <a:endParaRPr lang="en-GB" sz="1600" i="1" dirty="0"/>
          </a:p>
          <a:p>
            <a:endParaRPr lang="en-GB" sz="1600" i="1" dirty="0"/>
          </a:p>
          <a:p>
            <a:endParaRPr lang="en-GB" sz="2400" i="1" dirty="0"/>
          </a:p>
          <a:p>
            <a:pPr marL="2445" lvl="1"/>
            <a:r>
              <a:rPr lang="en-US" sz="1400" b="1" dirty="0"/>
              <a:t>If bleeding stopped ensure </a:t>
            </a:r>
            <a:r>
              <a:rPr lang="en-US" sz="1000" dirty="0"/>
              <a:t>PPH post-event checklist completed </a:t>
            </a:r>
            <a:r>
              <a:rPr lang="en-US" sz="1000" i="1" dirty="0"/>
              <a:t>&amp; </a:t>
            </a:r>
            <a:r>
              <a:rPr lang="en-US" sz="1000" dirty="0"/>
              <a:t>Management plan written in notes</a:t>
            </a:r>
            <a:endParaRPr lang="en-GB" sz="1000" b="1" dirty="0">
              <a:solidFill>
                <a:srgbClr val="FF66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97256" y="152519"/>
            <a:ext cx="6022684" cy="585363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b="1" dirty="0"/>
              <a:t>&gt;1000mL blood loss </a:t>
            </a:r>
            <a:r>
              <a:rPr lang="en-GB" sz="1600" b="1" i="1" dirty="0"/>
              <a:t>OR</a:t>
            </a:r>
            <a:r>
              <a:rPr lang="en-GB" sz="1600" b="1" dirty="0"/>
              <a:t> clinical concern </a:t>
            </a:r>
            <a:r>
              <a:rPr lang="en-GB" sz="1200" dirty="0"/>
              <a:t>(</a:t>
            </a:r>
            <a:r>
              <a:rPr lang="en-GB" sz="1200" dirty="0" err="1"/>
              <a:t>eg</a:t>
            </a:r>
            <a:r>
              <a:rPr lang="en-GB" sz="1200" dirty="0"/>
              <a:t>. Abruption or concealed bleeding) </a:t>
            </a:r>
            <a:r>
              <a:rPr lang="en-GB" sz="1600" b="1" i="1" dirty="0"/>
              <a:t>OR</a:t>
            </a:r>
            <a:r>
              <a:rPr lang="en-GB" sz="1600" b="1" dirty="0"/>
              <a:t> abnormal vital signs indicating urgent medical review</a:t>
            </a:r>
            <a:endParaRPr lang="en-GB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48609" y="728583"/>
            <a:ext cx="7060187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48612" y="1016615"/>
            <a:ext cx="7060184" cy="0"/>
          </a:xfrm>
          <a:prstGeom prst="straightConnector1">
            <a:avLst/>
          </a:prstGeom>
          <a:ln w="34925">
            <a:solidFill>
              <a:srgbClr val="0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82820" y="5607719"/>
            <a:ext cx="6635612" cy="495965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924"/>
              </a:spcBef>
            </a:pPr>
            <a:r>
              <a:rPr lang="en-GB" sz="1000" i="1" dirty="0"/>
              <a:t>Completed by:  ______________________ </a:t>
            </a:r>
            <a:r>
              <a:rPr lang="en-GB" sz="800" i="1" dirty="0"/>
              <a:t>(</a:t>
            </a:r>
            <a:r>
              <a:rPr lang="en-GB" sz="900" i="1" dirty="0"/>
              <a:t>Please print)    </a:t>
            </a:r>
            <a:r>
              <a:rPr lang="en-GB" sz="1000" i="1" dirty="0"/>
              <a:t>Date: ________    Time: __:__     Location ____________</a:t>
            </a:r>
          </a:p>
          <a:p>
            <a:pPr algn="ctr">
              <a:lnSpc>
                <a:spcPct val="130000"/>
              </a:lnSpc>
            </a:pPr>
            <a:endParaRPr lang="en-GB" sz="1000" i="1" dirty="0"/>
          </a:p>
        </p:txBody>
      </p:sp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293344"/>
              </p:ext>
            </p:extLst>
          </p:nvPr>
        </p:nvGraphicFramePr>
        <p:xfrm>
          <a:off x="207872" y="3210755"/>
          <a:ext cx="6940200" cy="52844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10708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48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2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2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6040">
                <a:tc>
                  <a:txBody>
                    <a:bodyPr/>
                    <a:lstStyle/>
                    <a:p>
                      <a:pPr algn="ctr"/>
                      <a:endParaRPr lang="en-US" sz="900" i="1" dirty="0"/>
                    </a:p>
                  </a:txBody>
                  <a:tcPr marL="59544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b="1" i="0" dirty="0">
                          <a:solidFill>
                            <a:schemeClr val="tx1"/>
                          </a:solidFill>
                        </a:rPr>
                        <a:t>Initial VBG Test Results</a:t>
                      </a: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i="1" dirty="0"/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3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"/>
                        </a:spcAft>
                      </a:pPr>
                      <a:r>
                        <a:rPr lang="en-GB" sz="1050" b="1" i="0" dirty="0">
                          <a:solidFill>
                            <a:schemeClr val="tx1"/>
                          </a:solidFill>
                        </a:rPr>
                        <a:t>Initial ROTEM Test Results</a:t>
                      </a: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i="1" dirty="0"/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125793"/>
                  </a:ext>
                </a:extLst>
              </a:tr>
              <a:tr h="302400">
                <a:tc>
                  <a:txBody>
                    <a:bodyPr/>
                    <a:lstStyle/>
                    <a:p>
                      <a:pPr algn="l"/>
                      <a:r>
                        <a:rPr lang="en-US" sz="900" b="1" i="1" dirty="0">
                          <a:solidFill>
                            <a:schemeClr val="tx1"/>
                          </a:solidFill>
                        </a:rPr>
                        <a:t>Time:    </a:t>
                      </a:r>
                    </a:p>
                  </a:txBody>
                  <a:tcPr marL="59544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b="1" i="1" dirty="0" err="1">
                          <a:solidFill>
                            <a:schemeClr val="tx1"/>
                          </a:solidFill>
                        </a:rPr>
                        <a:t>Hb</a:t>
                      </a:r>
                      <a:r>
                        <a:rPr lang="en-GB" sz="900" b="1" i="1" dirty="0">
                          <a:solidFill>
                            <a:schemeClr val="tx1"/>
                          </a:solidFill>
                        </a:rPr>
                        <a:t> = </a:t>
                      </a: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b="1" i="1" dirty="0">
                          <a:solidFill>
                            <a:schemeClr val="tx1"/>
                          </a:solidFill>
                        </a:rPr>
                        <a:t>Lactate =</a:t>
                      </a: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</a:pPr>
                      <a:r>
                        <a:rPr lang="en-GB" sz="900" b="1" i="1" dirty="0">
                          <a:solidFill>
                            <a:schemeClr val="tx1"/>
                          </a:solidFill>
                        </a:rPr>
                        <a:t>FIBTEM A5  =</a:t>
                      </a:r>
                    </a:p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GB" sz="800" b="0" i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600" b="0" i="1" dirty="0">
                          <a:solidFill>
                            <a:schemeClr val="tx1"/>
                          </a:solidFill>
                        </a:rPr>
                        <a:t>Aim ≥ 9 mm)</a:t>
                      </a: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</a:pPr>
                      <a:r>
                        <a:rPr lang="en-GB" sz="900" b="1" i="1" dirty="0">
                          <a:solidFill>
                            <a:schemeClr val="tx1"/>
                          </a:solidFill>
                        </a:rPr>
                        <a:t>EXTEM CT =</a:t>
                      </a:r>
                    </a:p>
                    <a:p>
                      <a:pPr algn="l"/>
                      <a:r>
                        <a:rPr lang="en-GB" sz="600" b="0" i="1" dirty="0">
                          <a:solidFill>
                            <a:schemeClr val="tx1"/>
                          </a:solidFill>
                        </a:rPr>
                        <a:t>(Aim &lt; 75 sec)</a:t>
                      </a:r>
                      <a:endParaRPr lang="en-GB" sz="8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59544" marT="28054" marB="2805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627889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742375" y="737666"/>
            <a:ext cx="58205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Progress to here from stage 1 if SVD / instrumental delivery.  Re-start here after stage 0 if LSCS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517258"/>
              </p:ext>
            </p:extLst>
          </p:nvPr>
        </p:nvGraphicFramePr>
        <p:xfrm>
          <a:off x="158283" y="1880711"/>
          <a:ext cx="6989790" cy="131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2908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2069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920">
                <a:tc>
                  <a:txBody>
                    <a:bodyPr/>
                    <a:lstStyle/>
                    <a:p>
                      <a:r>
                        <a:rPr lang="en-GB" sz="1600" b="1" u="none" dirty="0">
                          <a:solidFill>
                            <a:schemeClr val="tx1"/>
                          </a:solidFill>
                        </a:rPr>
                        <a:t>Act</a:t>
                      </a:r>
                    </a:p>
                  </a:txBody>
                  <a:tcPr marL="59544" marR="0" marT="0" marB="0" anchor="b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 Measure  &amp; record cumulative blood loss</a:t>
                      </a:r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9544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88900" marR="0" lvl="0" indent="0" algn="l" defTabSz="1407888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Record observations on MEOWS </a:t>
                      </a:r>
                      <a:r>
                        <a:rPr kumimoji="0" lang="en-GB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every 10 min</a:t>
                      </a:r>
                      <a:endParaRPr kumimoji="0" lang="en-US" sz="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49213" indent="0">
                        <a:tabLst/>
                      </a:pPr>
                      <a:r>
                        <a:rPr lang="en-GB" sz="1000" dirty="0"/>
                        <a:t>2</a:t>
                      </a:r>
                      <a:r>
                        <a:rPr lang="en-GB" sz="1000" baseline="30000" dirty="0"/>
                        <a:t>nd</a:t>
                      </a:r>
                      <a:r>
                        <a:rPr lang="en-GB" sz="1000" dirty="0"/>
                        <a:t> IV access </a:t>
                      </a:r>
                      <a:r>
                        <a:rPr lang="en-GB" sz="800" dirty="0"/>
                        <a:t>(a</a:t>
                      </a:r>
                      <a:r>
                        <a:rPr lang="en-GB" sz="800" i="1" dirty="0"/>
                        <a:t>t least 16 Gauge</a:t>
                      </a:r>
                      <a:r>
                        <a:rPr lang="en-GB" sz="800" dirty="0"/>
                        <a:t>) </a:t>
                      </a:r>
                      <a:r>
                        <a:rPr lang="en-GB" sz="1000" dirty="0"/>
                        <a:t>&amp; fluid bolus</a:t>
                      </a:r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FF6600"/>
                          </a:solidFill>
                        </a:rPr>
                        <a:t> Take bloods      </a:t>
                      </a:r>
                      <a:r>
                        <a:rPr lang="en-GB" sz="900" dirty="0">
                          <a:solidFill>
                            <a:srgbClr val="FF6600"/>
                          </a:solidFill>
                        </a:rPr>
                        <a:t>Point of care tests - ROTEM, venous lactate, venous </a:t>
                      </a:r>
                      <a:r>
                        <a:rPr lang="en-GB" sz="900" dirty="0" err="1">
                          <a:solidFill>
                            <a:srgbClr val="FF6600"/>
                          </a:solidFill>
                        </a:rPr>
                        <a:t>Hb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1280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6600"/>
                          </a:solidFill>
                        </a:rPr>
                        <a:t>Lab test - FBC, </a:t>
                      </a:r>
                      <a:r>
                        <a:rPr lang="en-GB" sz="900" dirty="0" err="1">
                          <a:solidFill>
                            <a:srgbClr val="FF6600"/>
                          </a:solidFill>
                        </a:rPr>
                        <a:t>Coag</a:t>
                      </a:r>
                      <a:r>
                        <a:rPr lang="en-GB" sz="900" dirty="0">
                          <a:solidFill>
                            <a:srgbClr val="FF6600"/>
                          </a:solidFill>
                        </a:rPr>
                        <a:t>, </a:t>
                      </a:r>
                      <a:r>
                        <a:rPr lang="en-GB" sz="900" dirty="0" err="1">
                          <a:solidFill>
                            <a:srgbClr val="FF6600"/>
                          </a:solidFill>
                        </a:rPr>
                        <a:t>XMatch</a:t>
                      </a:r>
                      <a:r>
                        <a:rPr lang="en-GB" sz="900" dirty="0">
                          <a:solidFill>
                            <a:srgbClr val="FF6600"/>
                          </a:solidFill>
                        </a:rPr>
                        <a:t>, U&amp;E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D073856C-E412-4CEB-8DB3-15D3E30AA4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475815"/>
              </p:ext>
            </p:extLst>
          </p:nvPr>
        </p:nvGraphicFramePr>
        <p:xfrm>
          <a:off x="176220" y="4113003"/>
          <a:ext cx="3460370" cy="121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600" b="1" u="none" dirty="0">
                          <a:solidFill>
                            <a:schemeClr val="tx1"/>
                          </a:solidFill>
                        </a:rPr>
                        <a:t>Treat</a:t>
                      </a:r>
                    </a:p>
                  </a:txBody>
                  <a:tcPr marL="59544" marR="0" marT="0" marB="0" anchor="b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lvl="1" indent="0" algn="l">
                        <a:tabLst>
                          <a:tab pos="2269935" algn="l"/>
                          <a:tab pos="2485771" algn="l"/>
                        </a:tabLst>
                      </a:pPr>
                      <a:r>
                        <a:rPr lang="en-GB" sz="1000" dirty="0"/>
                        <a:t>Review uterotonics</a:t>
                      </a:r>
                      <a:r>
                        <a:rPr lang="en-GB" sz="1200" dirty="0"/>
                        <a:t> </a:t>
                      </a:r>
                      <a:r>
                        <a:rPr lang="en-GB" sz="700" i="1" dirty="0"/>
                        <a:t>(record on page 3)</a:t>
                      </a:r>
                      <a:endParaRPr lang="en-GB" sz="1000" i="1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59544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indent="0" algn="l"/>
                      <a:r>
                        <a:rPr lang="en-GB" sz="1000" dirty="0"/>
                        <a:t>Give tranexamic acid </a:t>
                      </a:r>
                      <a:r>
                        <a:rPr lang="en-GB" sz="700" i="1" dirty="0"/>
                        <a:t>(1g IV, if no CI’s)</a:t>
                      </a:r>
                      <a:endParaRPr lang="en-GB" sz="600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Bimanual compression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</a:t>
                      </a:r>
                      <a:r>
                        <a:rPr lang="en-GB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ranitidine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C59FADCC-596D-48B2-A81F-733037228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213976"/>
              </p:ext>
            </p:extLst>
          </p:nvPr>
        </p:nvGraphicFramePr>
        <p:xfrm>
          <a:off x="3700626" y="3927483"/>
          <a:ext cx="3460370" cy="139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endParaRPr lang="en-GB" sz="1600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0" marT="0" marB="0" anchor="ctr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tx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Empty bladder 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36000" marB="0"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59544" marR="36000" marT="3600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Foley</a:t>
                      </a:r>
                      <a:r>
                        <a:rPr lang="en-GB" sz="105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catheter inserted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36000" marB="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59544" marR="36000" marT="360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2219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Inspect genital tract</a:t>
                      </a:r>
                      <a:endParaRPr lang="en-GB" sz="900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Repair genital tract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Check placenta &amp; membranes</a:t>
                      </a:r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104636"/>
                  </a:ext>
                </a:extLst>
              </a:tr>
            </a:tbl>
          </a:graphicData>
        </a:graphic>
      </p:graphicFrame>
      <p:sp>
        <p:nvSpPr>
          <p:cNvPr id="80" name="Rounded Rectangle 1">
            <a:extLst>
              <a:ext uri="{FF2B5EF4-FFF2-40B4-BE49-F238E27FC236}">
                <a16:creationId xmlns:a16="http://schemas.microsoft.com/office/drawing/2014/main" id="{559F0DE5-7ECB-4C7B-A84B-7EFF73D9426F}"/>
              </a:ext>
            </a:extLst>
          </p:cNvPr>
          <p:cNvSpPr/>
          <p:nvPr/>
        </p:nvSpPr>
        <p:spPr>
          <a:xfrm>
            <a:off x="148860" y="6504892"/>
            <a:ext cx="7056000" cy="3924000"/>
          </a:xfrm>
          <a:prstGeom prst="roundRect">
            <a:avLst>
              <a:gd name="adj" fmla="val 2455"/>
            </a:avLst>
          </a:prstGeom>
          <a:solidFill>
            <a:srgbClr val="FF0000">
              <a:alpha val="12941"/>
            </a:srgbClr>
          </a:solidFill>
          <a:ln w="190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0788" tIns="70395" rIns="140788" bIns="70395" rtlCol="0" anchor="ctr"/>
          <a:lstStyle/>
          <a:p>
            <a:pPr algn="ctr"/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C0EEE3A-C8A0-4393-A1C0-94948F6046FC}"/>
              </a:ext>
            </a:extLst>
          </p:cNvPr>
          <p:cNvSpPr txBox="1"/>
          <p:nvPr/>
        </p:nvSpPr>
        <p:spPr>
          <a:xfrm>
            <a:off x="94229" y="7830613"/>
            <a:ext cx="7087456" cy="2450489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marL="439965" indent="-439965">
              <a:tabLst>
                <a:tab pos="4756150" algn="l"/>
                <a:tab pos="5102225" algn="l"/>
                <a:tab pos="5108575" algn="l"/>
                <a:tab pos="5291138" algn="l"/>
              </a:tabLst>
            </a:pPr>
            <a:endParaRPr lang="en-GB" sz="300" dirty="0"/>
          </a:p>
          <a:p>
            <a:endParaRPr lang="en-GB" sz="500" b="1" dirty="0"/>
          </a:p>
          <a:p>
            <a:r>
              <a:rPr lang="en-GB" sz="1600" b="1" dirty="0"/>
              <a:t>Review causes </a:t>
            </a:r>
            <a:r>
              <a:rPr lang="en-GB" sz="800" i="1" dirty="0"/>
              <a:t>(circle all identified)      </a:t>
            </a:r>
            <a:r>
              <a:rPr lang="en-GB" sz="1050" dirty="0"/>
              <a:t>Tone / Trauma / Tissue / Thrombin </a:t>
            </a:r>
            <a:endParaRPr lang="en-GB" sz="1200" dirty="0"/>
          </a:p>
          <a:p>
            <a:endParaRPr lang="en-GB" sz="300" b="1" dirty="0"/>
          </a:p>
          <a:p>
            <a:r>
              <a:rPr lang="en-GB" sz="1600" b="1" dirty="0"/>
              <a:t> </a:t>
            </a:r>
          </a:p>
          <a:p>
            <a:endParaRPr lang="en-GB" sz="1600" b="1" dirty="0"/>
          </a:p>
          <a:p>
            <a:endParaRPr lang="en-GB" sz="1600" b="1" dirty="0"/>
          </a:p>
          <a:p>
            <a:pPr marL="2445" lvl="1"/>
            <a:endParaRPr lang="en-US" sz="400" dirty="0"/>
          </a:p>
          <a:p>
            <a:pPr marL="2445" lvl="1"/>
            <a:endParaRPr lang="en-US" sz="1600" b="1" dirty="0">
              <a:solidFill>
                <a:srgbClr val="FF0000"/>
              </a:solidFill>
            </a:endParaRPr>
          </a:p>
          <a:p>
            <a:pPr marL="2445" lvl="1"/>
            <a:endParaRPr lang="en-US" sz="1600" b="1" dirty="0">
              <a:solidFill>
                <a:srgbClr val="FF0000"/>
              </a:solidFill>
            </a:endParaRPr>
          </a:p>
          <a:p>
            <a:pPr marL="2445" lvl="1"/>
            <a:endParaRPr lang="en-US" sz="1600" b="1" dirty="0">
              <a:solidFill>
                <a:srgbClr val="FF0000"/>
              </a:solidFill>
            </a:endParaRPr>
          </a:p>
          <a:p>
            <a:pPr marL="2445" lvl="1"/>
            <a:endParaRPr lang="en-US" sz="400" b="1" dirty="0">
              <a:solidFill>
                <a:srgbClr val="FF0000"/>
              </a:solidFill>
            </a:endParaRPr>
          </a:p>
          <a:p>
            <a:pPr marL="2445" lvl="1"/>
            <a:r>
              <a:rPr lang="en-US" sz="1600" b="1" dirty="0">
                <a:solidFill>
                  <a:srgbClr val="FF0000"/>
                </a:solidFill>
              </a:rPr>
              <a:t>Once bleeding stopped </a:t>
            </a:r>
            <a:r>
              <a:rPr lang="en-GB" sz="1600" b="1" dirty="0">
                <a:solidFill>
                  <a:srgbClr val="FF0000"/>
                </a:solidFill>
              </a:rPr>
              <a:t>ensure </a:t>
            </a:r>
            <a:r>
              <a:rPr lang="en-US" sz="1000" dirty="0"/>
              <a:t>PPH post-event checklist completed </a:t>
            </a:r>
            <a:r>
              <a:rPr lang="en-US" sz="1000" i="1" dirty="0"/>
              <a:t>&amp; </a:t>
            </a:r>
            <a:r>
              <a:rPr lang="en-US" sz="1000" dirty="0"/>
              <a:t>Management plan written in notes</a:t>
            </a:r>
            <a:endParaRPr lang="en-GB" sz="1400" b="1" dirty="0">
              <a:solidFill>
                <a:srgbClr val="FF6600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75B38F8-BB3D-4B72-8339-E4BD5D5759A4}"/>
              </a:ext>
            </a:extLst>
          </p:cNvPr>
          <p:cNvGrpSpPr/>
          <p:nvPr/>
        </p:nvGrpSpPr>
        <p:grpSpPr>
          <a:xfrm>
            <a:off x="156224" y="6203047"/>
            <a:ext cx="7043615" cy="461665"/>
            <a:chOff x="111384" y="158523"/>
            <a:chExt cx="5981560" cy="789299"/>
          </a:xfrm>
        </p:grpSpPr>
        <p:sp>
          <p:nvSpPr>
            <p:cNvPr id="89" name="Rounded Rectangle 23">
              <a:extLst>
                <a:ext uri="{FF2B5EF4-FFF2-40B4-BE49-F238E27FC236}">
                  <a16:creationId xmlns:a16="http://schemas.microsoft.com/office/drawing/2014/main" id="{8EB3E695-ADAD-4A4D-918F-D7E178BFA58D}"/>
                </a:ext>
              </a:extLst>
            </p:cNvPr>
            <p:cNvSpPr/>
            <p:nvPr/>
          </p:nvSpPr>
          <p:spPr>
            <a:xfrm rot="5400000">
              <a:off x="2794422" y="-2454983"/>
              <a:ext cx="615484" cy="5981560"/>
            </a:xfrm>
            <a:prstGeom prst="roundRect">
              <a:avLst>
                <a:gd name="adj" fmla="val 22363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9B1BF50-4AD9-4A70-B921-85CF0861A9AA}"/>
                </a:ext>
              </a:extLst>
            </p:cNvPr>
            <p:cNvSpPr txBox="1"/>
            <p:nvPr/>
          </p:nvSpPr>
          <p:spPr>
            <a:xfrm>
              <a:off x="119769" y="158523"/>
              <a:ext cx="1119674" cy="78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spc="77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Stage 3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4788803-1DC4-4B6D-981C-1C753A5079DE}"/>
                </a:ext>
              </a:extLst>
            </p:cNvPr>
            <p:cNvSpPr txBox="1"/>
            <p:nvPr/>
          </p:nvSpPr>
          <p:spPr>
            <a:xfrm>
              <a:off x="1101002" y="208401"/>
              <a:ext cx="4933570" cy="684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spc="77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&gt;1500mL blood loss </a:t>
              </a:r>
              <a:r>
                <a:rPr lang="en-GB" sz="2000" b="1" i="1" spc="77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OR</a:t>
              </a:r>
              <a:r>
                <a:rPr lang="en-GB" sz="2000" b="1" spc="77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 ongoing clinical concern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3DA69588-6FCA-44AF-A7A7-CBA633400EB0}"/>
              </a:ext>
            </a:extLst>
          </p:cNvPr>
          <p:cNvSpPr txBox="1"/>
          <p:nvPr/>
        </p:nvSpPr>
        <p:spPr>
          <a:xfrm>
            <a:off x="471077" y="10127505"/>
            <a:ext cx="6635612" cy="495965"/>
          </a:xfrm>
          <a:prstGeom prst="rect">
            <a:avLst/>
          </a:prstGeom>
          <a:noFill/>
        </p:spPr>
        <p:txBody>
          <a:bodyPr wrap="square" lIns="105357" tIns="52679" rIns="105357" bIns="5267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924"/>
              </a:spcBef>
            </a:pPr>
            <a:r>
              <a:rPr lang="en-GB" sz="1000" i="1" dirty="0"/>
              <a:t>Completed by:  ______________________ </a:t>
            </a:r>
            <a:r>
              <a:rPr lang="en-GB" sz="800" i="1" dirty="0"/>
              <a:t>(</a:t>
            </a:r>
            <a:r>
              <a:rPr lang="en-GB" sz="900" i="1" dirty="0"/>
              <a:t>Please print)      </a:t>
            </a:r>
            <a:r>
              <a:rPr lang="en-GB" sz="1000" i="1" dirty="0"/>
              <a:t>Date: ________      Time: __:__       Location ____________</a:t>
            </a:r>
          </a:p>
          <a:p>
            <a:pPr algn="ctr">
              <a:lnSpc>
                <a:spcPct val="130000"/>
              </a:lnSpc>
            </a:pPr>
            <a:endParaRPr lang="en-GB" sz="1000" i="1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D5E6E34-CCA8-48DD-A295-DA1487163730}"/>
              </a:ext>
            </a:extLst>
          </p:cNvPr>
          <p:cNvSpPr txBox="1"/>
          <p:nvPr/>
        </p:nvSpPr>
        <p:spPr>
          <a:xfrm>
            <a:off x="124901" y="5915154"/>
            <a:ext cx="7173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If bleeding </a:t>
            </a:r>
            <a:r>
              <a:rPr lang="en-GB" sz="1600" b="1" i="1" dirty="0">
                <a:solidFill>
                  <a:srgbClr val="FF0000"/>
                </a:solidFill>
              </a:rPr>
              <a:t>ongoing </a:t>
            </a:r>
            <a:r>
              <a:rPr lang="en-GB" sz="1600" b="1" dirty="0">
                <a:solidFill>
                  <a:srgbClr val="FF0000"/>
                </a:solidFill>
              </a:rPr>
              <a:t>transfer patient to theatre</a:t>
            </a:r>
            <a:r>
              <a:rPr lang="en-GB" sz="1600" b="1" dirty="0">
                <a:solidFill>
                  <a:srgbClr val="FF6600"/>
                </a:solidFill>
              </a:rPr>
              <a:t>		    </a:t>
            </a:r>
            <a:r>
              <a:rPr lang="en-GB" sz="1000" i="1" dirty="0">
                <a:solidFill>
                  <a:prstClr val="black"/>
                </a:solidFill>
              </a:rPr>
              <a:t> time arrived: ___:___</a:t>
            </a:r>
            <a:endParaRPr lang="en-US" sz="1050" dirty="0"/>
          </a:p>
        </p:txBody>
      </p:sp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4022EEF3-F28B-4492-9321-AC882DBB3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247833"/>
              </p:ext>
            </p:extLst>
          </p:nvPr>
        </p:nvGraphicFramePr>
        <p:xfrm>
          <a:off x="183490" y="6674045"/>
          <a:ext cx="6989790" cy="131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2908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2069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920">
                <a:tc>
                  <a:txBody>
                    <a:bodyPr/>
                    <a:lstStyle/>
                    <a:p>
                      <a:r>
                        <a:rPr lang="en-GB" sz="1600" b="1" u="none" dirty="0">
                          <a:solidFill>
                            <a:schemeClr val="tx1"/>
                          </a:solidFill>
                        </a:rPr>
                        <a:t>Act</a:t>
                      </a:r>
                    </a:p>
                  </a:txBody>
                  <a:tcPr marL="59544" marR="0" marT="0" marB="0" anchor="b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Communicate current measured blood loss to team</a:t>
                      </a:r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9544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4763" marR="0" lvl="0" indent="0" algn="l" defTabSz="1407888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Activate MOH protocol</a:t>
                      </a:r>
                      <a:endParaRPr kumimoji="0" lang="en-US" sz="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indent="0"/>
                      <a:r>
                        <a:rPr lang="en-GB" sz="1000" dirty="0"/>
                        <a:t>Inform Obstetric and Anaesthetic consultants</a:t>
                      </a:r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Order blood and coagulation products as per MOH and ROTEM protocol</a:t>
                      </a:r>
                    </a:p>
                    <a:p>
                      <a:pPr marL="0" marR="0" lvl="0" indent="0" algn="l" defTabSz="14078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1" dirty="0"/>
                        <a:t>  - Do you need to discuss the case  with a haematologist?</a:t>
                      </a:r>
                      <a:endParaRPr lang="en-GB" sz="1200" i="1" dirty="0"/>
                    </a:p>
                  </a:txBody>
                  <a:tcPr marL="59544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135240"/>
                  </a:ext>
                </a:extLst>
              </a:tr>
            </a:tbl>
          </a:graphicData>
        </a:graphic>
      </p:graphicFrame>
      <p:graphicFrame>
        <p:nvGraphicFramePr>
          <p:cNvPr id="105" name="Table 104">
            <a:extLst>
              <a:ext uri="{FF2B5EF4-FFF2-40B4-BE49-F238E27FC236}">
                <a16:creationId xmlns:a16="http://schemas.microsoft.com/office/drawing/2014/main" id="{BC0194DF-672E-43F3-9D8F-B5CD71EDE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197106"/>
              </p:ext>
            </p:extLst>
          </p:nvPr>
        </p:nvGraphicFramePr>
        <p:xfrm>
          <a:off x="191895" y="8286112"/>
          <a:ext cx="6989790" cy="97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2908">
                  <a:extLst>
                    <a:ext uri="{9D8B030D-6E8A-4147-A177-3AD203B41FA5}">
                      <a16:colId xmlns:a16="http://schemas.microsoft.com/office/drawing/2014/main" val="1951081496"/>
                    </a:ext>
                  </a:extLst>
                </a:gridCol>
                <a:gridCol w="2069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920">
                <a:tc>
                  <a:txBody>
                    <a:bodyPr/>
                    <a:lstStyle/>
                    <a:p>
                      <a:r>
                        <a:rPr lang="en-GB" sz="1600" b="1" u="none" dirty="0">
                          <a:solidFill>
                            <a:schemeClr val="tx1"/>
                          </a:solidFill>
                        </a:rPr>
                        <a:t>Treat</a:t>
                      </a:r>
                    </a:p>
                  </a:txBody>
                  <a:tcPr marL="59544" marR="0" marT="0" marB="0" anchor="b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Performed by</a:t>
                      </a:r>
                    </a:p>
                  </a:txBody>
                  <a:tcPr marL="59544" marR="36000" marT="71258" marB="71258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36000" marR="36000" marT="35258" marB="35258" vert="vert27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i="1" dirty="0">
                          <a:solidFill>
                            <a:schemeClr val="bg1"/>
                          </a:solidFill>
                        </a:rPr>
                        <a:t>Initial</a:t>
                      </a:r>
                    </a:p>
                  </a:txBody>
                  <a:tcPr marL="36000" marR="36000" marT="35258" marB="35258" vert="vert27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2993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n-GB" sz="1000" dirty="0"/>
                        <a:t>Review uterotonics</a:t>
                      </a:r>
                      <a:r>
                        <a:rPr lang="en-GB" sz="1050" dirty="0"/>
                        <a:t> </a:t>
                      </a:r>
                      <a:r>
                        <a:rPr lang="en-GB" sz="800" i="1" dirty="0"/>
                        <a:t>(Record on page 3)</a:t>
                      </a:r>
                      <a:endParaRPr lang="en-GB" sz="1400" i="1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9544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2445" lvl="1"/>
                      <a:r>
                        <a:rPr lang="en-GB" sz="1000" dirty="0"/>
                        <a:t>Consider repeat tranexamic acid if bleeding ongoing </a:t>
                      </a:r>
                      <a:r>
                        <a:rPr lang="en-GB" sz="800" i="1" dirty="0"/>
                        <a:t>(1g IV, if no CI’s)</a:t>
                      </a:r>
                      <a:endParaRPr lang="en-GB" sz="900" i="1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2445" lvl="1"/>
                      <a:r>
                        <a:rPr lang="en-GB" sz="1000" dirty="0"/>
                        <a:t>Consider advanced surgical techniques </a:t>
                      </a:r>
                      <a:r>
                        <a:rPr lang="en-GB" sz="800" i="1" dirty="0"/>
                        <a:t>(Document on page 4)</a:t>
                      </a:r>
                      <a:endParaRPr lang="en-GB" sz="100" b="1" i="1" dirty="0"/>
                    </a:p>
                  </a:txBody>
                  <a:tcPr marL="36000" marR="0" marT="36000" marB="36000" anchor="ctr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59544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9544" marR="15124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0646D19-15B3-4DB0-A00A-A419B55E0503}"/>
              </a:ext>
            </a:extLst>
          </p:cNvPr>
          <p:cNvGrpSpPr/>
          <p:nvPr/>
        </p:nvGrpSpPr>
        <p:grpSpPr>
          <a:xfrm>
            <a:off x="196909" y="9253750"/>
            <a:ext cx="6984832" cy="796190"/>
            <a:chOff x="145232" y="9732705"/>
            <a:chExt cx="6984832" cy="79619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7366CD-B851-4626-B795-E2CD5571B3AD}"/>
                </a:ext>
              </a:extLst>
            </p:cNvPr>
            <p:cNvSpPr txBox="1"/>
            <p:nvPr/>
          </p:nvSpPr>
          <p:spPr>
            <a:xfrm>
              <a:off x="145232" y="9732705"/>
              <a:ext cx="3456412" cy="796190"/>
            </a:xfrm>
            <a:prstGeom prst="rect">
              <a:avLst/>
            </a:prstGeom>
            <a:noFill/>
          </p:spPr>
          <p:txBody>
            <a:bodyPr wrap="square" lIns="72000" tIns="70395" rIns="140788" bIns="70395" rtlCol="0">
              <a:spAutoFit/>
            </a:bodyPr>
            <a:lstStyle/>
            <a:p>
              <a:pPr marL="439738" indent="-439738">
                <a:tabLst>
                  <a:tab pos="2514600" algn="l"/>
                  <a:tab pos="6096000" algn="l"/>
                </a:tabLst>
              </a:pPr>
              <a:r>
                <a:rPr lang="en-GB" sz="900" b="1" dirty="0"/>
                <a:t>Additional Staff Present:</a:t>
              </a:r>
              <a:r>
                <a:rPr lang="en-GB" sz="1050" b="1" dirty="0"/>
                <a:t>   	</a:t>
              </a:r>
              <a:r>
                <a:rPr lang="en-GB" sz="900" b="1" dirty="0"/>
                <a:t>Time arrived:</a:t>
              </a:r>
            </a:p>
            <a:p>
              <a:pPr>
                <a:lnSpc>
                  <a:spcPct val="150000"/>
                </a:lnSpc>
                <a:tabLst>
                  <a:tab pos="812800" algn="l"/>
                  <a:tab pos="3594100" algn="l"/>
                </a:tabLst>
              </a:pPr>
              <a:r>
                <a:rPr lang="en-GB" sz="800" i="1" dirty="0"/>
                <a:t>Name: ________________________  Designation: ________  time: ___:___</a:t>
              </a:r>
            </a:p>
            <a:p>
              <a:pPr>
                <a:lnSpc>
                  <a:spcPct val="150000"/>
                </a:lnSpc>
                <a:tabLst>
                  <a:tab pos="812800" algn="l"/>
                  <a:tab pos="3594100" algn="l"/>
                </a:tabLst>
              </a:pPr>
              <a:r>
                <a:rPr lang="en-GB" sz="800" i="1" dirty="0"/>
                <a:t>Name: ________________________  Designation: ________  time: ___:___</a:t>
              </a:r>
              <a:endParaRPr lang="en-GB" sz="800" dirty="0"/>
            </a:p>
            <a:p>
              <a:pPr>
                <a:tabLst>
                  <a:tab pos="812800" algn="l"/>
                  <a:tab pos="3594100" algn="l"/>
                </a:tabLst>
              </a:pPr>
              <a:endParaRPr lang="en-GB" sz="800" i="1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CE7BA56-8999-4E54-B2BA-C3AAAD27E157}"/>
                </a:ext>
              </a:extLst>
            </p:cNvPr>
            <p:cNvSpPr txBox="1"/>
            <p:nvPr/>
          </p:nvSpPr>
          <p:spPr>
            <a:xfrm>
              <a:off x="3673652" y="9750018"/>
              <a:ext cx="3456412" cy="673079"/>
            </a:xfrm>
            <a:prstGeom prst="rect">
              <a:avLst/>
            </a:prstGeom>
            <a:noFill/>
          </p:spPr>
          <p:txBody>
            <a:bodyPr wrap="square" lIns="72000" tIns="70395" rIns="140788" bIns="70395" rtlCol="0">
              <a:spAutoFit/>
            </a:bodyPr>
            <a:lstStyle/>
            <a:p>
              <a:pPr marL="439738" indent="-439738">
                <a:tabLst>
                  <a:tab pos="2514600" algn="l"/>
                  <a:tab pos="6096000" algn="l"/>
                </a:tabLst>
              </a:pPr>
              <a:r>
                <a:rPr lang="en-GB" sz="1050" b="1" dirty="0"/>
                <a:t>		</a:t>
              </a:r>
              <a:r>
                <a:rPr lang="en-GB" sz="900" b="1" dirty="0"/>
                <a:t>Time arrived:</a:t>
              </a:r>
            </a:p>
            <a:p>
              <a:pPr>
                <a:lnSpc>
                  <a:spcPct val="150000"/>
                </a:lnSpc>
                <a:tabLst>
                  <a:tab pos="812800" algn="l"/>
                  <a:tab pos="3594100" algn="l"/>
                </a:tabLst>
              </a:pPr>
              <a:r>
                <a:rPr lang="en-GB" sz="800" i="1" dirty="0"/>
                <a:t>Name: ________________________  Designation: ________  time: ___:___</a:t>
              </a:r>
            </a:p>
            <a:p>
              <a:pPr>
                <a:lnSpc>
                  <a:spcPct val="150000"/>
                </a:lnSpc>
                <a:tabLst>
                  <a:tab pos="812800" algn="l"/>
                  <a:tab pos="3594100" algn="l"/>
                </a:tabLst>
              </a:pPr>
              <a:r>
                <a:rPr lang="en-GB" sz="800" i="1" dirty="0"/>
                <a:t>Name: ________________________  Designation: ________  time: ___:___</a:t>
              </a:r>
              <a:endParaRPr lang="en-GB" sz="800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48609" y="10361406"/>
            <a:ext cx="7040221" cy="289898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800" i="1" dirty="0"/>
              <a:t>Page 2</a:t>
            </a:r>
            <a:endParaRPr lang="en-US" sz="8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7877389" y="10375597"/>
            <a:ext cx="7035779" cy="289898"/>
          </a:xfrm>
          <a:prstGeom prst="rect">
            <a:avLst/>
          </a:prstGeom>
          <a:noFill/>
        </p:spPr>
        <p:txBody>
          <a:bodyPr wrap="square" lIns="140788" tIns="70395" rIns="140788" bIns="7039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800" i="1" dirty="0"/>
              <a:t>Page 3</a:t>
            </a:r>
            <a:endParaRPr lang="en-US" sz="800" i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5860670" y="8664968"/>
            <a:ext cx="3663048" cy="260275"/>
          </a:xfrm>
          <a:prstGeom prst="rect">
            <a:avLst/>
          </a:prstGeom>
          <a:noFill/>
        </p:spPr>
        <p:txBody>
          <a:bodyPr wrap="none" lIns="105357" tIns="52679" rIns="105357" bIns="52679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</a:rPr>
              <a:t>Working together to reduce harm from Postpartum Haemorrhage</a:t>
            </a:r>
          </a:p>
        </p:txBody>
      </p:sp>
    </p:spTree>
    <p:extLst>
      <p:ext uri="{BB962C8B-B14F-4D97-AF65-F5344CB8AC3E}">
        <p14:creationId xmlns:p14="http://schemas.microsoft.com/office/powerpoint/2010/main" val="839806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19354</TotalTime>
  <Words>1598</Words>
  <Application>Microsoft Office PowerPoint</Application>
  <PresentationFormat>Custom</PresentationFormat>
  <Paragraphs>357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</dc:creator>
  <cp:lastModifiedBy>Joshua Williams (NHS Executive)</cp:lastModifiedBy>
  <cp:revision>368</cp:revision>
  <cp:lastPrinted>2018-01-11T13:44:31Z</cp:lastPrinted>
  <dcterms:created xsi:type="dcterms:W3CDTF">2016-02-23T16:49:33Z</dcterms:created>
  <dcterms:modified xsi:type="dcterms:W3CDTF">2025-02-11T09:51:22Z</dcterms:modified>
</cp:coreProperties>
</file>