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98191C-129F-7143-A43A-74C59F40774A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17926-CD47-7743-83B9-04C2BFC72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55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2005 prospective study of 985 </a:t>
            </a:r>
            <a:r>
              <a:rPr lang="en-GB" dirty="0" err="1" smtClean="0"/>
              <a:t>parturients</a:t>
            </a:r>
            <a:r>
              <a:rPr lang="en-GB" dirty="0" smtClean="0"/>
              <a:t> found that 39% of women reported headaches in the first week after delivery.</a:t>
            </a:r>
            <a:r>
              <a:rPr lang="en-GB" baseline="30000" dirty="0" smtClean="0"/>
              <a:t>[1]</a:t>
            </a:r>
            <a:r>
              <a:rPr lang="en-GB" dirty="0" smtClean="0"/>
              <a:t> The differential diagnoses of postpartum headache fall into two broad categories: primary headache disorders (with high prevalence) and secondary causes, which cause considerable maternal morbidity and mortality if left untreated.</a:t>
            </a:r>
          </a:p>
          <a:p>
            <a:r>
              <a:rPr lang="en-GB" dirty="0" smtClean="0"/>
              <a:t>What crosses our minds as we walk towards the maternity unit? Primary headache is still by far the commonest headache in the </a:t>
            </a:r>
            <a:r>
              <a:rPr lang="en-GB" dirty="0" err="1" smtClean="0"/>
              <a:t>puerperium</a:t>
            </a:r>
            <a:r>
              <a:rPr lang="en-GB" dirty="0" smtClean="0"/>
              <a:t>. In the largest prospective series,</a:t>
            </a:r>
            <a:r>
              <a:rPr lang="en-GB" baseline="30000" dirty="0" smtClean="0"/>
              <a:t>[1]</a:t>
            </a:r>
            <a:r>
              <a:rPr lang="en-GB" dirty="0" smtClean="0"/>
              <a:t> this accounted for &gt;75% of such cases within the first seven postpartum days. Thus, although there are very important secondary causes</a:t>
            </a:r>
            <a:r>
              <a:rPr lang="en-GB" baseline="0" dirty="0" smtClean="0"/>
              <a:t> such as cerebral venous thrombosis and meningitis</a:t>
            </a:r>
            <a:r>
              <a:rPr lang="en-GB" dirty="0" smtClean="0"/>
              <a:t>, it is equally important to know details of migraine management because it can be disabling and so common.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B433F-C6B0-470E-8785-B9EAAF297EC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212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Absence of the Delta Sign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B433F-C6B0-470E-8785-B9EAAF297EC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996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Thrombosis and thromboembolism continue to be the leading cause of direct deaths </a:t>
            </a:r>
            <a:r>
              <a:rPr lang="en-US" dirty="0" err="1" smtClean="0"/>
              <a:t>ocuring</a:t>
            </a:r>
            <a:r>
              <a:rPr lang="en-US" dirty="0" smtClean="0"/>
              <a:t> within 42 days of the end of pregnancy,</a:t>
            </a:r>
            <a:r>
              <a:rPr lang="en-US" baseline="0" dirty="0" smtClean="0"/>
              <a:t> followed by death due to </a:t>
            </a:r>
            <a:r>
              <a:rPr lang="en-US" baseline="0" dirty="0" err="1" smtClean="0"/>
              <a:t>haemorrhage</a:t>
            </a:r>
            <a:r>
              <a:rPr lang="en-US" baseline="0" dirty="0" smtClean="0"/>
              <a:t> and suicide. The MMR from thrombosis and thromboembolism is the same </a:t>
            </a:r>
            <a:r>
              <a:rPr lang="en-US" baseline="0" dirty="0" err="1" smtClean="0"/>
              <a:t>nnow</a:t>
            </a:r>
            <a:r>
              <a:rPr lang="en-US" baseline="0" dirty="0" smtClean="0"/>
              <a:t> as it was in 1985-87, possible reflecting the increased prevalence of risk factors for VTE in the maternal population </a:t>
            </a:r>
            <a:r>
              <a:rPr lang="mr-IN" baseline="0" dirty="0" smtClean="0"/>
              <a:t>–</a:t>
            </a:r>
            <a:r>
              <a:rPr lang="en-US" baseline="0" dirty="0" smtClean="0"/>
              <a:t> such as Obesity, C-sections or interventions and older population. 39 women died between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B433F-C6B0-470E-8785-B9EAAF297EC6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719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2DD6590-50B5-7A4D-BDEC-00691FD81B6E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5BE202F-7E6A-FE4A-B1F2-0D39336B83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What’s in a Headache?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09700" y="4839946"/>
            <a:ext cx="6284381" cy="1408454"/>
          </a:xfrm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en-US" sz="2400" b="1" dirty="0" err="1" smtClean="0">
                <a:solidFill>
                  <a:schemeClr val="tx1"/>
                </a:solidFill>
              </a:rPr>
              <a:t>Dr</a:t>
            </a:r>
            <a:r>
              <a:rPr lang="en-US" sz="2400" b="1" dirty="0" smtClean="0">
                <a:solidFill>
                  <a:schemeClr val="tx1"/>
                </a:solidFill>
              </a:rPr>
              <a:t> Kathryn Lloyd-Thomas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Consultant </a:t>
            </a:r>
            <a:r>
              <a:rPr lang="en-US" sz="2400" b="1" dirty="0" err="1" smtClean="0">
                <a:solidFill>
                  <a:schemeClr val="tx1"/>
                </a:solidFill>
              </a:rPr>
              <a:t>Anaesthetist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mr-IN" sz="2400" b="1" dirty="0" smtClean="0">
                <a:solidFill>
                  <a:schemeClr val="tx1"/>
                </a:solidFill>
              </a:rPr>
              <a:t>–</a:t>
            </a:r>
            <a:r>
              <a:rPr lang="en-US" sz="2400" b="1" dirty="0" smtClean="0">
                <a:solidFill>
                  <a:schemeClr val="tx1"/>
                </a:solidFill>
              </a:rPr>
              <a:t> Cwm </a:t>
            </a:r>
            <a:r>
              <a:rPr lang="en-US" sz="2400" b="1" dirty="0" err="1" smtClean="0">
                <a:solidFill>
                  <a:schemeClr val="tx1"/>
                </a:solidFill>
              </a:rPr>
              <a:t>Taf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Morgannwg</a:t>
            </a:r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Welsh Ob’s &amp; </a:t>
            </a:r>
            <a:r>
              <a:rPr lang="en-US" sz="2400" b="1" dirty="0" err="1" smtClean="0">
                <a:solidFill>
                  <a:schemeClr val="tx1"/>
                </a:solidFill>
              </a:rPr>
              <a:t>Gynae</a:t>
            </a:r>
            <a:r>
              <a:rPr lang="en-US" sz="2400" b="1" dirty="0" smtClean="0">
                <a:solidFill>
                  <a:schemeClr val="tx1"/>
                </a:solidFill>
              </a:rPr>
              <a:t> Society Meeting October 2019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60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6" y="107576"/>
            <a:ext cx="7221537" cy="1336956"/>
          </a:xfrm>
        </p:spPr>
        <p:txBody>
          <a:bodyPr/>
          <a:lstStyle/>
          <a:p>
            <a:r>
              <a:rPr lang="en-GB" dirty="0" smtClean="0"/>
              <a:t>Collapse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Examination by </a:t>
            </a:r>
            <a:r>
              <a:rPr lang="en-GB" dirty="0" err="1" smtClean="0"/>
              <a:t>Obs</a:t>
            </a:r>
            <a:r>
              <a:rPr lang="en-GB" dirty="0" smtClean="0"/>
              <a:t> </a:t>
            </a:r>
            <a:r>
              <a:rPr lang="en-GB" dirty="0" err="1" smtClean="0"/>
              <a:t>SpR</a:t>
            </a:r>
            <a:r>
              <a:rPr lang="en-GB" dirty="0" smtClean="0"/>
              <a:t>  - No clonus, brisk reflexes</a:t>
            </a:r>
          </a:p>
          <a:p>
            <a:r>
              <a:rPr lang="en-GB" dirty="0" smtClean="0"/>
              <a:t>Otherwise neurological examination NAD</a:t>
            </a:r>
          </a:p>
          <a:p>
            <a:r>
              <a:rPr lang="en-GB" dirty="0" smtClean="0"/>
              <a:t>Bloods: </a:t>
            </a:r>
            <a:r>
              <a:rPr lang="en-GB" dirty="0" err="1" smtClean="0"/>
              <a:t>Hb</a:t>
            </a:r>
            <a:r>
              <a:rPr lang="en-GB" dirty="0" smtClean="0"/>
              <a:t> 132 WCC 13.1 </a:t>
            </a:r>
            <a:r>
              <a:rPr lang="en-GB" dirty="0" err="1" smtClean="0"/>
              <a:t>Plt</a:t>
            </a:r>
            <a:r>
              <a:rPr lang="en-GB" dirty="0" smtClean="0"/>
              <a:t> 339 Fibrinogen 5.9</a:t>
            </a:r>
          </a:p>
          <a:p>
            <a:r>
              <a:rPr lang="en-GB" dirty="0" smtClean="0"/>
              <a:t>Examination by Medical </a:t>
            </a:r>
            <a:r>
              <a:rPr lang="en-GB" dirty="0" err="1" smtClean="0"/>
              <a:t>SpR</a:t>
            </a:r>
            <a:endParaRPr lang="en-GB" dirty="0" smtClean="0"/>
          </a:p>
          <a:p>
            <a:r>
              <a:rPr lang="en-GB" dirty="0" smtClean="0"/>
              <a:t>No acute neurology, reflexes “intact”, fundi – NAD, </a:t>
            </a:r>
          </a:p>
          <a:p>
            <a:r>
              <a:rPr lang="en-GB" dirty="0" smtClean="0"/>
              <a:t>ECG  - normal sinus rhythm</a:t>
            </a:r>
          </a:p>
          <a:p>
            <a:r>
              <a:rPr lang="en-GB" dirty="0" smtClean="0"/>
              <a:t>Imp – delayed presentation of eclampsia</a:t>
            </a:r>
          </a:p>
          <a:p>
            <a:r>
              <a:rPr lang="en-GB" dirty="0"/>
              <a:t>For CT Brain  / CT </a:t>
            </a:r>
            <a:r>
              <a:rPr lang="en-GB" dirty="0" smtClean="0"/>
              <a:t>&amp; 24hr infusion of Magnesium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71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6" y="530910"/>
            <a:ext cx="7927975" cy="1336956"/>
          </a:xfrm>
        </p:spPr>
        <p:txBody>
          <a:bodyPr/>
          <a:lstStyle/>
          <a:p>
            <a:r>
              <a:rPr lang="en-GB" dirty="0" smtClean="0"/>
              <a:t>Working diagnosis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6" y="2413000"/>
            <a:ext cx="8042276" cy="3530601"/>
          </a:xfrm>
        </p:spPr>
        <p:txBody>
          <a:bodyPr/>
          <a:lstStyle/>
          <a:p>
            <a:r>
              <a:rPr lang="en-GB" dirty="0" smtClean="0"/>
              <a:t>“Stress induced seizure type activity”</a:t>
            </a:r>
          </a:p>
          <a:p>
            <a:pPr marL="0" indent="0">
              <a:buNone/>
            </a:pPr>
            <a:r>
              <a:rPr lang="en-GB" dirty="0" smtClean="0"/>
              <a:t>(medical </a:t>
            </a:r>
            <a:r>
              <a:rPr lang="en-GB" dirty="0" err="1" smtClean="0"/>
              <a:t>SpR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2626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63244"/>
            <a:ext cx="6957392" cy="1336956"/>
          </a:xfrm>
        </p:spPr>
        <p:txBody>
          <a:bodyPr/>
          <a:lstStyle/>
          <a:p>
            <a:r>
              <a:rPr lang="en-GB" dirty="0" smtClean="0"/>
              <a:t>Normal CT </a:t>
            </a:r>
            <a:r>
              <a:rPr lang="en-GB" dirty="0" err="1" smtClean="0"/>
              <a:t>Venogram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634" y="1600200"/>
            <a:ext cx="3185160" cy="4343400"/>
          </a:xfrm>
        </p:spPr>
      </p:pic>
    </p:spTree>
    <p:extLst>
      <p:ext uri="{BB962C8B-B14F-4D97-AF65-F5344CB8AC3E}">
        <p14:creationId xmlns:p14="http://schemas.microsoft.com/office/powerpoint/2010/main" val="44134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6" y="107576"/>
            <a:ext cx="4877490" cy="133695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Patient’s CT </a:t>
            </a:r>
            <a:r>
              <a:rPr lang="en-GB" dirty="0" err="1" smtClean="0"/>
              <a:t>Venogram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439" y="1600200"/>
            <a:ext cx="3257550" cy="4177748"/>
          </a:xfrm>
        </p:spPr>
      </p:pic>
    </p:spTree>
    <p:extLst>
      <p:ext uri="{BB962C8B-B14F-4D97-AF65-F5344CB8AC3E}">
        <p14:creationId xmlns:p14="http://schemas.microsoft.com/office/powerpoint/2010/main" val="35278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6" y="635000"/>
            <a:ext cx="8042276" cy="1365250"/>
          </a:xfrm>
        </p:spPr>
        <p:txBody>
          <a:bodyPr/>
          <a:lstStyle/>
          <a:p>
            <a:r>
              <a:rPr lang="en-GB" dirty="0" smtClean="0"/>
              <a:t>CT Scan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6" y="2286000"/>
            <a:ext cx="8042276" cy="3657601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On the contrast CT the anterior superior sagittal sinus and cortical veins are dilated and </a:t>
            </a:r>
            <a:r>
              <a:rPr lang="en-GB" dirty="0" err="1" smtClean="0"/>
              <a:t>hyperdense</a:t>
            </a:r>
            <a:r>
              <a:rPr lang="en-GB" dirty="0" smtClean="0"/>
              <a:t> raising the suspicion of thrombus, subsequently confirmed on the CT </a:t>
            </a:r>
            <a:r>
              <a:rPr lang="en-GB" dirty="0" err="1" smtClean="0"/>
              <a:t>Venogram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The appearances are consistent with </a:t>
            </a:r>
            <a:r>
              <a:rPr lang="en-GB" b="1" u="sng" dirty="0" smtClean="0"/>
              <a:t>Extensive Superior </a:t>
            </a:r>
            <a:r>
              <a:rPr lang="en-GB" b="1" u="sng" dirty="0" err="1" smtClean="0"/>
              <a:t>Sagital</a:t>
            </a:r>
            <a:r>
              <a:rPr lang="en-GB" b="1" u="sng" dirty="0" smtClean="0"/>
              <a:t> Sinus Thrombosis and Bilateral </a:t>
            </a:r>
            <a:r>
              <a:rPr lang="en-GB" b="1" u="sng" dirty="0"/>
              <a:t>C</a:t>
            </a:r>
            <a:r>
              <a:rPr lang="en-GB" b="1" u="sng" dirty="0" smtClean="0"/>
              <a:t>ortical </a:t>
            </a:r>
            <a:r>
              <a:rPr lang="en-GB" b="1" u="sng" dirty="0"/>
              <a:t>V</a:t>
            </a:r>
            <a:r>
              <a:rPr lang="en-GB" b="1" u="sng" dirty="0" smtClean="0"/>
              <a:t>enous </a:t>
            </a:r>
            <a:r>
              <a:rPr lang="en-GB" b="1" u="sng" dirty="0"/>
              <a:t>T</a:t>
            </a:r>
            <a:r>
              <a:rPr lang="en-GB" b="1" u="sng" dirty="0" smtClean="0"/>
              <a:t>hrombosis.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145090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839" y="615576"/>
            <a:ext cx="8042276" cy="1336956"/>
          </a:xfrm>
        </p:spPr>
        <p:txBody>
          <a:bodyPr/>
          <a:lstStyle/>
          <a:p>
            <a:r>
              <a:rPr lang="en-GB" dirty="0" smtClean="0"/>
              <a:t>Further treatment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6" y="2055285"/>
            <a:ext cx="8042276" cy="4343400"/>
          </a:xfrm>
        </p:spPr>
        <p:txBody>
          <a:bodyPr/>
          <a:lstStyle/>
          <a:p>
            <a:r>
              <a:rPr lang="en-GB" dirty="0" smtClean="0"/>
              <a:t>Mg SO4 infusion stopped</a:t>
            </a:r>
          </a:p>
          <a:p>
            <a:r>
              <a:rPr lang="en-GB" dirty="0" smtClean="0"/>
              <a:t>Treatment  - Unfractionated Heparin infusion </a:t>
            </a:r>
          </a:p>
          <a:p>
            <a:r>
              <a:rPr lang="en-GB" dirty="0" smtClean="0"/>
              <a:t>Warfarin therapy started</a:t>
            </a:r>
          </a:p>
          <a:p>
            <a:r>
              <a:rPr lang="en-GB" dirty="0" smtClean="0"/>
              <a:t>Transferred for further management under Neurologists.</a:t>
            </a:r>
          </a:p>
          <a:p>
            <a:r>
              <a:rPr lang="en-GB" dirty="0" smtClean="0"/>
              <a:t> Discharged home day 13 post C-section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32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54000"/>
            <a:ext cx="5508624" cy="11905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Differential Diagnosis of PP Headache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3491247"/>
              </p:ext>
            </p:extLst>
          </p:nvPr>
        </p:nvGraphicFramePr>
        <p:xfrm>
          <a:off x="262855" y="1444533"/>
          <a:ext cx="8650206" cy="55087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09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20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78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9690">
                <a:tc>
                  <a:txBody>
                    <a:bodyPr/>
                    <a:lstStyle/>
                    <a:p>
                      <a:r>
                        <a:rPr lang="en-GB" dirty="0" smtClean="0"/>
                        <a:t>Headache</a:t>
                      </a:r>
                      <a:r>
                        <a:rPr lang="en-GB" baseline="0" dirty="0" smtClean="0"/>
                        <a:t> Aetiology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% of Postpartum</a:t>
                      </a:r>
                      <a:r>
                        <a:rPr lang="en-GB" baseline="0" dirty="0" smtClean="0"/>
                        <a:t> headaches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Symptoms / Signs</a:t>
                      </a:r>
                      <a:endParaRPr lang="en-GB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6062">
                <a:tc>
                  <a:txBody>
                    <a:bodyPr/>
                    <a:lstStyle/>
                    <a:p>
                      <a:r>
                        <a:rPr lang="en-GB" dirty="0" smtClean="0"/>
                        <a:t>Tension Headache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38.3-39%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Mild- Mod headache lasting</a:t>
                      </a:r>
                      <a:r>
                        <a:rPr lang="en-GB" baseline="0" dirty="0" smtClean="0"/>
                        <a:t> 30min- 7 days. Bilateral.</a:t>
                      </a:r>
                      <a:endParaRPr lang="en-GB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5544">
                <a:tc>
                  <a:txBody>
                    <a:bodyPr/>
                    <a:lstStyle/>
                    <a:p>
                      <a:r>
                        <a:rPr lang="en-GB" dirty="0" smtClean="0"/>
                        <a:t>Migraine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11- 34%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Recurrent mod- severe headache lasting 4-72 hours, often</a:t>
                      </a:r>
                      <a:r>
                        <a:rPr lang="en-GB" baseline="0" dirty="0" smtClean="0"/>
                        <a:t> unilateral, pulsating % </a:t>
                      </a:r>
                      <a:r>
                        <a:rPr lang="en-GB" baseline="0" dirty="0" err="1" smtClean="0"/>
                        <a:t>assoc</a:t>
                      </a:r>
                      <a:r>
                        <a:rPr lang="en-GB" baseline="0" dirty="0" smtClean="0"/>
                        <a:t> with nausea, photophobia</a:t>
                      </a:r>
                      <a:endParaRPr lang="en-GB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6062">
                <a:tc>
                  <a:txBody>
                    <a:bodyPr/>
                    <a:lstStyle/>
                    <a:p>
                      <a:r>
                        <a:rPr lang="en-GB" dirty="0" smtClean="0"/>
                        <a:t>Musculoskeletal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11.3-14.7%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Mild-moderate</a:t>
                      </a:r>
                      <a:r>
                        <a:rPr lang="en-GB" baseline="0" dirty="0" smtClean="0"/>
                        <a:t> &amp; neck / shoulder pain</a:t>
                      </a:r>
                      <a:endParaRPr lang="en-GB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5803">
                <a:tc>
                  <a:txBody>
                    <a:bodyPr/>
                    <a:lstStyle/>
                    <a:p>
                      <a:r>
                        <a:rPr lang="en-GB" dirty="0" smtClean="0"/>
                        <a:t>Pre-eclampsia/Eclampsia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8.1-24%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Hypertension +/-</a:t>
                      </a:r>
                      <a:r>
                        <a:rPr lang="en-GB" baseline="0" dirty="0" smtClean="0"/>
                        <a:t> symptoms of HELLP, bilateral, pulsating and aggravated by physical activity</a:t>
                      </a:r>
                      <a:endParaRPr lang="en-GB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5544">
                <a:tc>
                  <a:txBody>
                    <a:bodyPr/>
                    <a:lstStyle/>
                    <a:p>
                      <a:r>
                        <a:rPr lang="en-GB" dirty="0" smtClean="0"/>
                        <a:t>PDPH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4.7-16%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Headache within</a:t>
                      </a:r>
                      <a:r>
                        <a:rPr lang="en-GB" baseline="0" dirty="0" smtClean="0"/>
                        <a:t> 5 days of </a:t>
                      </a:r>
                      <a:r>
                        <a:rPr lang="en-GB" baseline="0" dirty="0" err="1" smtClean="0"/>
                        <a:t>dural</a:t>
                      </a:r>
                      <a:r>
                        <a:rPr lang="en-GB" baseline="0" dirty="0" smtClean="0"/>
                        <a:t> puncture, worse with sitting /standing, </a:t>
                      </a:r>
                      <a:r>
                        <a:rPr lang="en-GB" baseline="0" dirty="0" err="1" smtClean="0"/>
                        <a:t>assoc</a:t>
                      </a:r>
                      <a:r>
                        <a:rPr lang="en-GB" baseline="0" dirty="0" smtClean="0"/>
                        <a:t> with tinnitus, nausea, photophobia</a:t>
                      </a:r>
                      <a:endParaRPr lang="en-GB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61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37" y="1"/>
            <a:ext cx="5372101" cy="1814945"/>
          </a:xfrm>
        </p:spPr>
        <p:txBody>
          <a:bodyPr/>
          <a:lstStyle/>
          <a:p>
            <a:r>
              <a:rPr lang="en-GB" dirty="0" smtClean="0"/>
              <a:t>Differential Diagnosis of PP Headache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846060"/>
              </p:ext>
            </p:extLst>
          </p:nvPr>
        </p:nvGraphicFramePr>
        <p:xfrm>
          <a:off x="339437" y="2302627"/>
          <a:ext cx="6096000" cy="3566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Headache Aetiology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% of Postpartum Headaches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Symptoms</a:t>
                      </a:r>
                      <a:r>
                        <a:rPr lang="en-GB" baseline="0" dirty="0" smtClean="0"/>
                        <a:t> / Signs</a:t>
                      </a:r>
                      <a:endParaRPr lang="en-GB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Cortical Vein </a:t>
                      </a:r>
                      <a:r>
                        <a:rPr lang="en-GB" dirty="0" err="1" smtClean="0"/>
                        <a:t>Thombosis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3%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Nonspecific headache</a:t>
                      </a:r>
                      <a:r>
                        <a:rPr lang="en-GB" baseline="0" dirty="0" smtClean="0"/>
                        <a:t> always present, </a:t>
                      </a:r>
                      <a:r>
                        <a:rPr lang="en-GB" baseline="0" dirty="0" err="1" smtClean="0"/>
                        <a:t>accomp</a:t>
                      </a:r>
                      <a:r>
                        <a:rPr lang="en-GB" baseline="0" dirty="0" smtClean="0"/>
                        <a:t> by focal neurology/ /seizure</a:t>
                      </a:r>
                      <a:endParaRPr lang="en-GB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Meningitis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1%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Temperatur</a:t>
                      </a:r>
                      <a:r>
                        <a:rPr lang="en-GB" baseline="0" dirty="0" smtClean="0"/>
                        <a:t>e, generally unwell, neck stiffness, photophobia</a:t>
                      </a:r>
                      <a:endParaRPr lang="en-GB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969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1" y="896068"/>
            <a:ext cx="8240843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MBRRACE  - Saving Mothers Lives 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843" y="2429442"/>
            <a:ext cx="7886700" cy="4351338"/>
          </a:xfrm>
        </p:spPr>
        <p:txBody>
          <a:bodyPr/>
          <a:lstStyle/>
          <a:p>
            <a:r>
              <a:rPr lang="en-GB" b="1" u="sng" dirty="0" smtClean="0"/>
              <a:t>Key Points: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Death from </a:t>
            </a:r>
            <a:r>
              <a:rPr lang="en-GB" b="1" dirty="0" smtClean="0"/>
              <a:t>Thrombosis and Thromboembolism </a:t>
            </a:r>
            <a:r>
              <a:rPr lang="en-GB" dirty="0" smtClean="0"/>
              <a:t>remains the leading cause of </a:t>
            </a:r>
            <a:r>
              <a:rPr lang="en-GB" b="1" dirty="0" smtClean="0"/>
              <a:t>Direct</a:t>
            </a:r>
            <a:r>
              <a:rPr lang="en-GB" dirty="0" smtClean="0"/>
              <a:t> Maternal Death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06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le1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0" y="0"/>
            <a:ext cx="54134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6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63" y="328082"/>
            <a:ext cx="6603999" cy="1211699"/>
          </a:xfrm>
        </p:spPr>
        <p:txBody>
          <a:bodyPr/>
          <a:lstStyle/>
          <a:p>
            <a:r>
              <a:rPr lang="en-GB" dirty="0" smtClean="0"/>
              <a:t>Obstetric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22 year old G1 P0</a:t>
            </a:r>
          </a:p>
          <a:p>
            <a:r>
              <a:rPr lang="en-GB" dirty="0" smtClean="0"/>
              <a:t>Booking BMI 39 ( weight 98Kg)</a:t>
            </a:r>
          </a:p>
          <a:p>
            <a:r>
              <a:rPr lang="en-GB" dirty="0" smtClean="0"/>
              <a:t>PMH – asthma, nil else</a:t>
            </a:r>
          </a:p>
          <a:p>
            <a:r>
              <a:rPr lang="en-GB" dirty="0" smtClean="0"/>
              <a:t>Seen in Antenatal Clinic for routine check</a:t>
            </a:r>
          </a:p>
          <a:p>
            <a:r>
              <a:rPr lang="en-GB" dirty="0" smtClean="0"/>
              <a:t>?PET – </a:t>
            </a:r>
            <a:r>
              <a:rPr lang="en-GB" dirty="0" err="1" smtClean="0"/>
              <a:t>Bp</a:t>
            </a:r>
            <a:r>
              <a:rPr lang="en-GB" dirty="0" smtClean="0"/>
              <a:t> 140/90 150/92 140/90</a:t>
            </a:r>
          </a:p>
          <a:p>
            <a:r>
              <a:rPr lang="en-GB" dirty="0" smtClean="0"/>
              <a:t>Associated with Headache</a:t>
            </a:r>
          </a:p>
          <a:p>
            <a:r>
              <a:rPr lang="en-GB" dirty="0" smtClean="0"/>
              <a:t>Admitted @ 35+6 weeks gestation</a:t>
            </a:r>
          </a:p>
          <a:p>
            <a:r>
              <a:rPr lang="en-GB" dirty="0" smtClean="0"/>
              <a:t>PCR 266mg / 24hr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5186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" y="0"/>
            <a:ext cx="5413421" cy="6858000"/>
            <a:chOff x="0" y="0"/>
            <a:chExt cx="7217895" cy="6858000"/>
          </a:xfrm>
        </p:grpSpPr>
        <p:pic>
          <p:nvPicPr>
            <p:cNvPr id="2" name="Picture 1" descr="table1.tif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7217895" cy="6858000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>
            <a:xfrm>
              <a:off x="5298967" y="1894733"/>
              <a:ext cx="395558" cy="36437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46144" y="1821860"/>
              <a:ext cx="1415677" cy="4892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/>
          <p:cNvSpPr/>
          <p:nvPr/>
        </p:nvSpPr>
        <p:spPr>
          <a:xfrm>
            <a:off x="2587626" y="1905000"/>
            <a:ext cx="317500" cy="34925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90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Report - MBBRACE</a:t>
            </a:r>
            <a:endParaRPr lang="en-US" dirty="0"/>
          </a:p>
        </p:txBody>
      </p:sp>
      <p:pic>
        <p:nvPicPr>
          <p:cNvPr id="4" name="Content Placeholder 3" descr="Screen Shot 2019-10-11 at 12.36.1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453" b="-664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0562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Report - MBBRACE</a:t>
            </a:r>
            <a:endParaRPr lang="en-US" dirty="0"/>
          </a:p>
        </p:txBody>
      </p:sp>
      <p:pic>
        <p:nvPicPr>
          <p:cNvPr id="4" name="Content Placeholder 3" descr="Screen Shot 2019-10-11 at 12.35.4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403" b="-794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48224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5749" y="181659"/>
            <a:ext cx="6286500" cy="1336956"/>
          </a:xfrm>
        </p:spPr>
        <p:txBody>
          <a:bodyPr/>
          <a:lstStyle/>
          <a:p>
            <a:r>
              <a:rPr lang="en-US" dirty="0" smtClean="0"/>
              <a:t>Case Report -MBBRACE</a:t>
            </a:r>
            <a:endParaRPr lang="en-US" dirty="0"/>
          </a:p>
        </p:txBody>
      </p:sp>
      <p:pic>
        <p:nvPicPr>
          <p:cNvPr id="4" name="Content Placeholder 3" descr="meningitis1.tiff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009" r="-70009"/>
          <a:stretch/>
        </p:blipFill>
        <p:spPr>
          <a:xfrm>
            <a:off x="396479" y="1638301"/>
            <a:ext cx="7803356" cy="4214813"/>
          </a:xfrm>
        </p:spPr>
      </p:pic>
    </p:spTree>
    <p:extLst>
      <p:ext uri="{BB962C8B-B14F-4D97-AF65-F5344CB8AC3E}">
        <p14:creationId xmlns:p14="http://schemas.microsoft.com/office/powerpoint/2010/main" val="197515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3" y="107576"/>
            <a:ext cx="5262563" cy="13369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Case Report - MBBRACE</a:t>
            </a:r>
            <a:endParaRPr lang="en-US" dirty="0"/>
          </a:p>
        </p:txBody>
      </p:sp>
      <p:pic>
        <p:nvPicPr>
          <p:cNvPr id="4" name="Content Placeholder 3" descr="meningitis2.tif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83" r="-174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643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89" y="107576"/>
            <a:ext cx="5659437" cy="1336956"/>
          </a:xfrm>
        </p:spPr>
        <p:txBody>
          <a:bodyPr/>
          <a:lstStyle/>
          <a:p>
            <a:r>
              <a:rPr lang="en-US" dirty="0" smtClean="0"/>
              <a:t>Case Report - MBBRACE</a:t>
            </a:r>
            <a:endParaRPr lang="en-US" dirty="0"/>
          </a:p>
        </p:txBody>
      </p:sp>
      <p:pic>
        <p:nvPicPr>
          <p:cNvPr id="4" name="Content Placeholder 3" descr="PDPH.tif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41" r="-112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722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063626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MBRRACE – Saving Mothers Lives 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06662"/>
            <a:ext cx="7886700" cy="4351338"/>
          </a:xfrm>
        </p:spPr>
        <p:txBody>
          <a:bodyPr>
            <a:normAutofit/>
          </a:bodyPr>
          <a:lstStyle/>
          <a:p>
            <a:r>
              <a:rPr lang="en-GB" b="1" u="sng" dirty="0" smtClean="0"/>
              <a:t>Lessons For Anaesthesia</a:t>
            </a:r>
          </a:p>
          <a:p>
            <a:r>
              <a:rPr lang="en-GB" dirty="0" smtClean="0"/>
              <a:t>Subdural </a:t>
            </a:r>
            <a:r>
              <a:rPr lang="en-GB" dirty="0"/>
              <a:t>haematoma and cerebral venous sinus thrombosis are well recognised complications of </a:t>
            </a:r>
            <a:r>
              <a:rPr lang="en-GB" dirty="0" err="1"/>
              <a:t>d</a:t>
            </a:r>
            <a:r>
              <a:rPr lang="en-GB" dirty="0" err="1" smtClean="0"/>
              <a:t>ural</a:t>
            </a:r>
            <a:r>
              <a:rPr lang="en-GB" dirty="0" smtClean="0"/>
              <a:t> </a:t>
            </a:r>
            <a:r>
              <a:rPr lang="en-GB" dirty="0"/>
              <a:t>puncture and pregnancy, respectively. Both should always be included in the differential diagnosis of persistent headache after </a:t>
            </a:r>
            <a:r>
              <a:rPr lang="en-GB" dirty="0" err="1"/>
              <a:t>d</a:t>
            </a:r>
            <a:r>
              <a:rPr lang="en-GB" dirty="0" err="1" smtClean="0"/>
              <a:t>ural</a:t>
            </a:r>
            <a:r>
              <a:rPr lang="en-GB" dirty="0" smtClean="0"/>
              <a:t> </a:t>
            </a:r>
            <a:r>
              <a:rPr lang="en-GB" dirty="0"/>
              <a:t>tap or post </a:t>
            </a:r>
            <a:r>
              <a:rPr lang="en-GB" dirty="0" err="1"/>
              <a:t>d</a:t>
            </a:r>
            <a:r>
              <a:rPr lang="en-GB" dirty="0" err="1" smtClean="0"/>
              <a:t>ural</a:t>
            </a:r>
            <a:r>
              <a:rPr lang="en-GB" dirty="0" smtClean="0"/>
              <a:t> </a:t>
            </a:r>
            <a:r>
              <a:rPr lang="en-GB" dirty="0"/>
              <a:t>puncture </a:t>
            </a:r>
            <a:r>
              <a:rPr lang="en-GB" dirty="0" smtClean="0"/>
              <a:t>headache</a:t>
            </a:r>
          </a:p>
          <a:p>
            <a:r>
              <a:rPr lang="en-GB" dirty="0" smtClean="0"/>
              <a:t>Any Pregnant or recently pregnant woman with serious neurological symptoms/signs needs urgent appropriate early referral and / or imaging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10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6" y="107576"/>
            <a:ext cx="8042276" cy="1437591"/>
          </a:xfrm>
        </p:spPr>
        <p:txBody>
          <a:bodyPr/>
          <a:lstStyle/>
          <a:p>
            <a:r>
              <a:rPr lang="en-GB" dirty="0" smtClean="0"/>
              <a:t>Discussion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This was at least a “near miss” </a:t>
            </a:r>
            <a:r>
              <a:rPr lang="en-US" dirty="0"/>
              <a:t> </a:t>
            </a:r>
            <a:r>
              <a:rPr lang="en-US" dirty="0" smtClean="0"/>
              <a:t>- still a serious case of morbidity and needing 6 -12 months Warfarin</a:t>
            </a:r>
          </a:p>
          <a:p>
            <a:r>
              <a:rPr lang="en-US" dirty="0" err="1" smtClean="0"/>
              <a:t>Clexane</a:t>
            </a:r>
            <a:r>
              <a:rPr lang="en-US" dirty="0" smtClean="0"/>
              <a:t> was probably under prescribed @ 40mg OD as weight was 98kg at booking</a:t>
            </a:r>
          </a:p>
          <a:p>
            <a:r>
              <a:rPr lang="en-US" dirty="0" smtClean="0"/>
              <a:t>In the future:</a:t>
            </a:r>
          </a:p>
          <a:p>
            <a:r>
              <a:rPr lang="en-US" dirty="0" smtClean="0"/>
              <a:t>1. Presentation of Case to Obstetric colleagues </a:t>
            </a:r>
          </a:p>
          <a:p>
            <a:r>
              <a:rPr lang="en-US" dirty="0" smtClean="0"/>
              <a:t>2. Presentation of Case to Midwifery colleagues</a:t>
            </a:r>
          </a:p>
          <a:p>
            <a:r>
              <a:rPr lang="en-US" dirty="0" smtClean="0"/>
              <a:t>3. Write guidelines on persistent headache post-delivery and emphasis early input of multidisciplinary senior care /need for imaging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04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wansea bay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0"/>
            <a:ext cx="9144000" cy="410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86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6" y="107576"/>
            <a:ext cx="5903912" cy="1336956"/>
          </a:xfrm>
        </p:spPr>
        <p:txBody>
          <a:bodyPr/>
          <a:lstStyle/>
          <a:p>
            <a:r>
              <a:rPr lang="en-GB" dirty="0" smtClean="0"/>
              <a:t>Obstetric History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 Ward – </a:t>
            </a:r>
            <a:r>
              <a:rPr lang="en-GB" dirty="0" err="1" smtClean="0"/>
              <a:t>Bp</a:t>
            </a:r>
            <a:r>
              <a:rPr lang="en-GB" dirty="0" smtClean="0"/>
              <a:t> 124/82</a:t>
            </a:r>
          </a:p>
          <a:p>
            <a:r>
              <a:rPr lang="en-GB" dirty="0" smtClean="0"/>
              <a:t>Plan</a:t>
            </a:r>
          </a:p>
          <a:p>
            <a:r>
              <a:rPr lang="en-GB" dirty="0" smtClean="0"/>
              <a:t>CTG  -normal </a:t>
            </a:r>
          </a:p>
          <a:p>
            <a:r>
              <a:rPr lang="en-GB" dirty="0" smtClean="0"/>
              <a:t>Steroids</a:t>
            </a:r>
          </a:p>
          <a:p>
            <a:r>
              <a:rPr lang="en-GB" dirty="0" smtClean="0"/>
              <a:t>Continue Observations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783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6" y="107576"/>
            <a:ext cx="5475287" cy="1336956"/>
          </a:xfrm>
        </p:spPr>
        <p:txBody>
          <a:bodyPr/>
          <a:lstStyle/>
          <a:p>
            <a:r>
              <a:rPr lang="en-GB" dirty="0" smtClean="0"/>
              <a:t>Obstetric History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Next day</a:t>
            </a:r>
          </a:p>
          <a:p>
            <a:r>
              <a:rPr lang="en-GB" dirty="0" smtClean="0"/>
              <a:t>37 weeks </a:t>
            </a:r>
          </a:p>
          <a:p>
            <a:r>
              <a:rPr lang="en-GB" dirty="0" smtClean="0"/>
              <a:t>Headache persisting</a:t>
            </a:r>
          </a:p>
          <a:p>
            <a:r>
              <a:rPr lang="en-GB" dirty="0" smtClean="0"/>
              <a:t>No visual disturbance</a:t>
            </a:r>
          </a:p>
          <a:p>
            <a:r>
              <a:rPr lang="en-GB" dirty="0" err="1" smtClean="0"/>
              <a:t>Bp</a:t>
            </a:r>
            <a:r>
              <a:rPr lang="en-GB" dirty="0" smtClean="0"/>
              <a:t> 140/92</a:t>
            </a:r>
          </a:p>
          <a:p>
            <a:r>
              <a:rPr lang="en-GB" dirty="0" smtClean="0"/>
              <a:t>Plan  - Induction of Labour however pre- </a:t>
            </a:r>
            <a:r>
              <a:rPr lang="en-GB" dirty="0" err="1" smtClean="0"/>
              <a:t>prostin</a:t>
            </a:r>
            <a:r>
              <a:rPr lang="en-GB" dirty="0" smtClean="0"/>
              <a:t> CTG suspicious</a:t>
            </a:r>
          </a:p>
          <a:p>
            <a:r>
              <a:rPr lang="en-GB" dirty="0" smtClean="0"/>
              <a:t>By 14.15 – CTG pathological  - for C-Section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84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74662" y="234576"/>
            <a:ext cx="6927850" cy="1336956"/>
          </a:xfrm>
        </p:spPr>
        <p:txBody>
          <a:bodyPr/>
          <a:lstStyle/>
          <a:p>
            <a:r>
              <a:rPr lang="en-GB" dirty="0" smtClean="0"/>
              <a:t>Caesarean Section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Anaesthetic  - Single shot spinal injection</a:t>
            </a:r>
          </a:p>
          <a:p>
            <a:r>
              <a:rPr lang="en-GB" dirty="0" smtClean="0"/>
              <a:t>2.5 </a:t>
            </a:r>
            <a:r>
              <a:rPr lang="en-GB" dirty="0" err="1" smtClean="0"/>
              <a:t>mls</a:t>
            </a:r>
            <a:r>
              <a:rPr lang="en-GB" dirty="0" smtClean="0"/>
              <a:t> Heavy </a:t>
            </a:r>
            <a:r>
              <a:rPr lang="en-GB" dirty="0" err="1" smtClean="0"/>
              <a:t>Bupivicaine</a:t>
            </a:r>
            <a:r>
              <a:rPr lang="en-GB" dirty="0" smtClean="0"/>
              <a:t> &amp; 20mcg Fentanyl &amp; 100mcg Morphine</a:t>
            </a:r>
          </a:p>
          <a:p>
            <a:r>
              <a:rPr lang="en-GB" dirty="0" smtClean="0"/>
              <a:t>Block tested with Ethyl Chloride  </a:t>
            </a:r>
          </a:p>
          <a:p>
            <a:r>
              <a:rPr lang="en-GB" dirty="0" smtClean="0"/>
              <a:t>Baby Boy born  - uneventful C-section –patient taken to post op LDU</a:t>
            </a:r>
          </a:p>
          <a:p>
            <a:r>
              <a:rPr lang="en-GB" dirty="0" smtClean="0"/>
              <a:t>In LDU  - Baby BM 1.1 &amp; Temp 34.4  - SCBU </a:t>
            </a:r>
          </a:p>
          <a:p>
            <a:r>
              <a:rPr lang="en-GB" dirty="0" err="1" smtClean="0"/>
              <a:t>Clexane</a:t>
            </a:r>
            <a:r>
              <a:rPr lang="en-GB" dirty="0" smtClean="0"/>
              <a:t> 40mg @21.30 given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11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Headache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3 Days Post C-section mentions headache to midwives</a:t>
            </a:r>
          </a:p>
          <a:p>
            <a:r>
              <a:rPr lang="en-GB" dirty="0" err="1" smtClean="0"/>
              <a:t>Bp</a:t>
            </a:r>
            <a:r>
              <a:rPr lang="en-GB" dirty="0" smtClean="0"/>
              <a:t> normalised post C-section (128/89)</a:t>
            </a:r>
          </a:p>
          <a:p>
            <a:r>
              <a:rPr lang="en-GB" dirty="0" smtClean="0"/>
              <a:t>Reviewed by Consultant and Trainee Anaesthetist 1 hour later</a:t>
            </a:r>
          </a:p>
          <a:p>
            <a:r>
              <a:rPr lang="en-GB" dirty="0" smtClean="0"/>
              <a:t>Headache and vomiting mentioned in notes. Patient sitting up in bed, no headache at the time, </a:t>
            </a:r>
            <a:r>
              <a:rPr lang="en-GB" dirty="0" err="1" smtClean="0"/>
              <a:t>Bp</a:t>
            </a:r>
            <a:r>
              <a:rPr lang="en-GB" dirty="0" smtClean="0"/>
              <a:t> stable. </a:t>
            </a:r>
          </a:p>
          <a:p>
            <a:r>
              <a:rPr lang="en-GB" dirty="0" smtClean="0"/>
              <a:t>Impression – not PDPH</a:t>
            </a:r>
          </a:p>
          <a:p>
            <a:r>
              <a:rPr lang="en-GB" dirty="0" smtClean="0"/>
              <a:t>Plan  - for a review later</a:t>
            </a:r>
          </a:p>
          <a:p>
            <a:r>
              <a:rPr lang="en-GB" dirty="0" smtClean="0"/>
              <a:t>Midwives documented anaesthetist reviewed again – nil documented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975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6" y="107576"/>
            <a:ext cx="7332662" cy="1336956"/>
          </a:xfrm>
        </p:spPr>
        <p:txBody>
          <a:bodyPr/>
          <a:lstStyle/>
          <a:p>
            <a:r>
              <a:rPr lang="en-GB" dirty="0" smtClean="0"/>
              <a:t>Headache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Patient c/o headache Day 3</a:t>
            </a:r>
          </a:p>
          <a:p>
            <a:r>
              <a:rPr lang="en-GB" dirty="0" smtClean="0"/>
              <a:t>Patient c/o headache Day 4</a:t>
            </a:r>
          </a:p>
          <a:p>
            <a:r>
              <a:rPr lang="en-GB" dirty="0" smtClean="0"/>
              <a:t>Vomited day 4 several times</a:t>
            </a:r>
          </a:p>
          <a:p>
            <a:r>
              <a:rPr lang="en-GB" dirty="0" smtClean="0"/>
              <a:t>Vomited day 5</a:t>
            </a:r>
          </a:p>
          <a:p>
            <a:r>
              <a:rPr lang="en-GB" dirty="0" smtClean="0"/>
              <a:t>Headache day 5 c/o frontal headache and shoulder pain</a:t>
            </a:r>
          </a:p>
          <a:p>
            <a:r>
              <a:rPr lang="en-GB" dirty="0" smtClean="0"/>
              <a:t>Day 6 review by GpST1 due to history of persistent headache / vomiting</a:t>
            </a:r>
          </a:p>
          <a:p>
            <a:r>
              <a:rPr lang="en-GB" dirty="0" smtClean="0"/>
              <a:t>Plan – repeat PET bloods, monitor </a:t>
            </a:r>
            <a:r>
              <a:rPr lang="en-GB" dirty="0" err="1" smtClean="0"/>
              <a:t>Bp</a:t>
            </a:r>
            <a:r>
              <a:rPr lang="en-GB" dirty="0" smtClean="0"/>
              <a:t> 4 hourly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558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6" y="107576"/>
            <a:ext cx="5713412" cy="1336956"/>
          </a:xfrm>
        </p:spPr>
        <p:txBody>
          <a:bodyPr/>
          <a:lstStyle/>
          <a:p>
            <a:r>
              <a:rPr lang="en-GB" dirty="0" smtClean="0"/>
              <a:t> Headache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Bloods  - </a:t>
            </a:r>
            <a:r>
              <a:rPr lang="en-GB" dirty="0" err="1" smtClean="0"/>
              <a:t>Urate</a:t>
            </a:r>
            <a:r>
              <a:rPr lang="en-GB" dirty="0" smtClean="0"/>
              <a:t> within normal limits</a:t>
            </a:r>
          </a:p>
          <a:p>
            <a:r>
              <a:rPr lang="en-GB" dirty="0" smtClean="0"/>
              <a:t>No further review</a:t>
            </a:r>
          </a:p>
          <a:p>
            <a:r>
              <a:rPr lang="en-GB" dirty="0" err="1" smtClean="0"/>
              <a:t>Bp</a:t>
            </a:r>
            <a:r>
              <a:rPr lang="en-GB" dirty="0" smtClean="0"/>
              <a:t> 137/96, 132/91, 135/91, 117/84</a:t>
            </a:r>
          </a:p>
          <a:p>
            <a:r>
              <a:rPr lang="en-GB" dirty="0" smtClean="0"/>
              <a:t>Day 10 slight headache</a:t>
            </a:r>
          </a:p>
          <a:p>
            <a:r>
              <a:rPr lang="en-GB" dirty="0" smtClean="0"/>
              <a:t>Day 12 headache  - </a:t>
            </a:r>
            <a:r>
              <a:rPr lang="en-GB" dirty="0" err="1" smtClean="0"/>
              <a:t>Bp</a:t>
            </a:r>
            <a:r>
              <a:rPr lang="en-GB" dirty="0" smtClean="0"/>
              <a:t> 121/81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5958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Collapse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Patient on SCBU visiting baby early hours of the morning day 12</a:t>
            </a:r>
          </a:p>
          <a:p>
            <a:r>
              <a:rPr lang="en-GB" dirty="0" smtClean="0"/>
              <a:t>Patient had already c/o headache to midwife @ 01.50am</a:t>
            </a:r>
          </a:p>
          <a:p>
            <a:r>
              <a:rPr lang="en-GB" dirty="0" smtClean="0"/>
              <a:t>Crash call to SCBU</a:t>
            </a:r>
          </a:p>
          <a:p>
            <a:r>
              <a:rPr lang="en-GB" dirty="0" smtClean="0"/>
              <a:t>Patient having Tonic </a:t>
            </a:r>
            <a:r>
              <a:rPr lang="en-GB" dirty="0" err="1" smtClean="0"/>
              <a:t>clonic</a:t>
            </a:r>
            <a:r>
              <a:rPr lang="en-GB" dirty="0" smtClean="0"/>
              <a:t> seizure on SCBU</a:t>
            </a:r>
          </a:p>
          <a:p>
            <a:r>
              <a:rPr lang="en-GB" dirty="0" smtClean="0"/>
              <a:t>Self terminated</a:t>
            </a:r>
          </a:p>
          <a:p>
            <a:r>
              <a:rPr lang="en-GB" dirty="0" smtClean="0"/>
              <a:t>Post-</a:t>
            </a:r>
            <a:r>
              <a:rPr lang="en-GB" dirty="0" err="1" smtClean="0"/>
              <a:t>ictal</a:t>
            </a:r>
            <a:r>
              <a:rPr lang="en-GB" dirty="0" smtClean="0"/>
              <a:t>, confused</a:t>
            </a:r>
          </a:p>
          <a:p>
            <a:r>
              <a:rPr lang="en-GB" dirty="0" smtClean="0"/>
              <a:t>BM 7</a:t>
            </a:r>
          </a:p>
          <a:p>
            <a:r>
              <a:rPr lang="en-GB" dirty="0" err="1" smtClean="0"/>
              <a:t>Bp</a:t>
            </a:r>
            <a:r>
              <a:rPr lang="en-GB" dirty="0" smtClean="0"/>
              <a:t> 115/49</a:t>
            </a:r>
          </a:p>
        </p:txBody>
      </p:sp>
    </p:spTree>
    <p:extLst>
      <p:ext uri="{BB962C8B-B14F-4D97-AF65-F5344CB8AC3E}">
        <p14:creationId xmlns:p14="http://schemas.microsoft.com/office/powerpoint/2010/main" val="208618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4297</TotalTime>
  <Words>1083</Words>
  <Application>Microsoft Office PowerPoint</Application>
  <PresentationFormat>On-screen Show (4:3)</PresentationFormat>
  <Paragraphs>146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Mangal</vt:lpstr>
      <vt:lpstr>News Gothic MT</vt:lpstr>
      <vt:lpstr>Wingdings 2</vt:lpstr>
      <vt:lpstr>Breeze</vt:lpstr>
      <vt:lpstr>What’s in a Headache? </vt:lpstr>
      <vt:lpstr>Obstetric History</vt:lpstr>
      <vt:lpstr>Obstetric History (2)</vt:lpstr>
      <vt:lpstr>Obstetric History (3)</vt:lpstr>
      <vt:lpstr>Caesarean Section </vt:lpstr>
      <vt:lpstr>Headache</vt:lpstr>
      <vt:lpstr>Headache (2)</vt:lpstr>
      <vt:lpstr> Headache (3)</vt:lpstr>
      <vt:lpstr>Collapse</vt:lpstr>
      <vt:lpstr>Collapse (2)</vt:lpstr>
      <vt:lpstr>Working diagnosis</vt:lpstr>
      <vt:lpstr>Normal CT Venogram</vt:lpstr>
      <vt:lpstr>Patient’s CT Venogram</vt:lpstr>
      <vt:lpstr>CT Scan Results</vt:lpstr>
      <vt:lpstr>Further treatment </vt:lpstr>
      <vt:lpstr>Differential Diagnosis of PP Headache</vt:lpstr>
      <vt:lpstr>Differential Diagnosis of PP Headache</vt:lpstr>
      <vt:lpstr>MBRRACE  - Saving Mothers Lives 2018</vt:lpstr>
      <vt:lpstr>PowerPoint Presentation</vt:lpstr>
      <vt:lpstr>PowerPoint Presentation</vt:lpstr>
      <vt:lpstr>Case Report - MBBRACE</vt:lpstr>
      <vt:lpstr>Case Report - MBBRACE</vt:lpstr>
      <vt:lpstr>Case Report -MBBRACE</vt:lpstr>
      <vt:lpstr>Case Report - MBBRACE</vt:lpstr>
      <vt:lpstr>Case Report - MBBRACE</vt:lpstr>
      <vt:lpstr>MBRRACE – Saving Mothers Lives 2014</vt:lpstr>
      <vt:lpstr>Discussion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in a Headache?</dc:title>
  <dc:creator>Kathryn Lloyd-Thomas</dc:creator>
  <cp:lastModifiedBy>Sharon Rogers (Swansea Bay UHB - Library And Information Services)</cp:lastModifiedBy>
  <cp:revision>7</cp:revision>
  <dcterms:created xsi:type="dcterms:W3CDTF">2019-10-11T13:07:22Z</dcterms:created>
  <dcterms:modified xsi:type="dcterms:W3CDTF">2019-11-05T10:57:34Z</dcterms:modified>
</cp:coreProperties>
</file>